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298" r:id="rId2"/>
    <p:sldId id="593" r:id="rId3"/>
    <p:sldId id="606" r:id="rId4"/>
    <p:sldId id="590" r:id="rId5"/>
    <p:sldId id="522" r:id="rId6"/>
    <p:sldId id="534" r:id="rId7"/>
    <p:sldId id="617" r:id="rId8"/>
    <p:sldId id="433" r:id="rId9"/>
    <p:sldId id="441" r:id="rId10"/>
    <p:sldId id="616" r:id="rId11"/>
    <p:sldId id="603" r:id="rId12"/>
    <p:sldId id="602" r:id="rId13"/>
    <p:sldId id="608" r:id="rId14"/>
    <p:sldId id="516" r:id="rId15"/>
    <p:sldId id="518" r:id="rId16"/>
    <p:sldId id="526" r:id="rId17"/>
    <p:sldId id="517" r:id="rId18"/>
    <p:sldId id="527" r:id="rId19"/>
    <p:sldId id="609" r:id="rId20"/>
    <p:sldId id="549" r:id="rId21"/>
    <p:sldId id="556" r:id="rId22"/>
    <p:sldId id="550" r:id="rId23"/>
    <p:sldId id="557" r:id="rId24"/>
    <p:sldId id="551" r:id="rId25"/>
    <p:sldId id="558" r:id="rId26"/>
    <p:sldId id="552" r:id="rId27"/>
    <p:sldId id="559" r:id="rId28"/>
    <p:sldId id="499" r:id="rId29"/>
    <p:sldId id="560" r:id="rId30"/>
    <p:sldId id="561" r:id="rId31"/>
    <p:sldId id="613" r:id="rId32"/>
    <p:sldId id="610" r:id="rId33"/>
    <p:sldId id="469" r:id="rId34"/>
    <p:sldId id="583" r:id="rId35"/>
    <p:sldId id="567" r:id="rId36"/>
    <p:sldId id="582" r:id="rId37"/>
    <p:sldId id="481" r:id="rId38"/>
    <p:sldId id="574" r:id="rId39"/>
    <p:sldId id="478" r:id="rId40"/>
    <p:sldId id="479" r:id="rId41"/>
    <p:sldId id="572" r:id="rId42"/>
    <p:sldId id="580" r:id="rId43"/>
    <p:sldId id="472" r:id="rId44"/>
    <p:sldId id="575" r:id="rId45"/>
    <p:sldId id="577" r:id="rId46"/>
    <p:sldId id="579" r:id="rId47"/>
    <p:sldId id="474" r:id="rId48"/>
    <p:sldId id="480" r:id="rId49"/>
    <p:sldId id="475" r:id="rId50"/>
    <p:sldId id="476" r:id="rId51"/>
    <p:sldId id="477" r:id="rId52"/>
    <p:sldId id="578" r:id="rId53"/>
    <p:sldId id="611" r:id="rId54"/>
    <p:sldId id="536" r:id="rId55"/>
    <p:sldId id="537" r:id="rId56"/>
    <p:sldId id="538" r:id="rId57"/>
    <p:sldId id="539" r:id="rId58"/>
    <p:sldId id="601" r:id="rId59"/>
    <p:sldId id="591" r:id="rId60"/>
    <p:sldId id="553" r:id="rId61"/>
    <p:sldId id="587" r:id="rId62"/>
    <p:sldId id="588" r:id="rId63"/>
    <p:sldId id="612" r:id="rId64"/>
    <p:sldId id="614" r:id="rId65"/>
    <p:sldId id="615" r:id="rId6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96AC"/>
    <a:srgbClr val="E15737"/>
    <a:srgbClr val="9F2021"/>
    <a:srgbClr val="F0A6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3" autoAdjust="0"/>
    <p:restoredTop sz="94444" autoAdjust="0"/>
  </p:normalViewPr>
  <p:slideViewPr>
    <p:cSldViewPr snapToGrid="0" snapToObjects="1" showGuides="1">
      <p:cViewPr>
        <p:scale>
          <a:sx n="75" d="100"/>
          <a:sy n="75" d="100"/>
        </p:scale>
        <p:origin x="-1136" y="-616"/>
      </p:cViewPr>
      <p:guideLst>
        <p:guide orient="horz" pos="1736"/>
        <p:guide pos="2632"/>
      </p:guideLst>
    </p:cSldViewPr>
  </p:slideViewPr>
  <p:outlineViewPr>
    <p:cViewPr>
      <p:scale>
        <a:sx n="33" d="100"/>
        <a:sy n="33" d="100"/>
      </p:scale>
      <p:origin x="0" y="139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5" d="100"/>
        <a:sy n="115" d="100"/>
      </p:scale>
      <p:origin x="0" y="171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handoutMaster" Target="handoutMasters/handoutMaster1.xml"/><Relationship Id="rId69" Type="http://schemas.openxmlformats.org/officeDocument/2006/relationships/printerSettings" Target="printerSettings/printerSettings1.bin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8F11B-6FA3-2A4A-B037-467B9571A6E6}" type="datetimeFigureOut">
              <a:rPr lang="en-US" smtClean="0"/>
              <a:t>10/5/15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3DD7EF-E31D-BE44-8D24-EEEBA97D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567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8540A-09AB-5246-B649-EBF54166E5D2}" type="datetimeFigureOut">
              <a:rPr lang="en-US" smtClean="0"/>
              <a:t>10/5/15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46680-12DD-B04A-9EF5-F2BD64F11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768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CFABA-5C6A-B34D-A5FC-C4D228154412}" type="datetime1">
              <a:rPr lang="en-US" smtClean="0"/>
              <a:t>10/5/15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6997713" y="-38804"/>
            <a:ext cx="2171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9F2021"/>
                </a:solidFill>
              </a:rPr>
              <a:t>     slides=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/se15</a:t>
            </a:r>
          </a:p>
        </p:txBody>
      </p:sp>
    </p:spTree>
    <p:extLst>
      <p:ext uri="{BB962C8B-B14F-4D97-AF65-F5344CB8AC3E}">
        <p14:creationId xmlns:p14="http://schemas.microsoft.com/office/powerpoint/2010/main" val="71442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265EB-C7D3-1E4F-8855-F788754C4A11}" type="datetime1">
              <a:rPr lang="en-US" smtClean="0"/>
              <a:t>10/5/15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01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CC96-A6CD-1A40-B9A4-BE9A8FB24D86}" type="datetime1">
              <a:rPr lang="en-US" smtClean="0"/>
              <a:t>10/5/15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71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C21D0-C2E9-454F-BD74-B6BA2B32EBC3}" type="datetime1">
              <a:rPr lang="en-US" smtClean="0"/>
              <a:t>10/5/15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6997713" y="-38800"/>
            <a:ext cx="2171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9F2021"/>
                </a:solidFill>
              </a:rPr>
              <a:t>slides=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/se15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1" name="Rectangle 10"/>
          <p:cNvSpPr/>
          <p:nvPr userDrawn="1"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481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35C2-2F5E-824D-8D72-CEE14687904A}" type="datetime1">
              <a:rPr lang="en-US" smtClean="0"/>
              <a:t>10/5/15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90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8C61-A2C3-1B44-93F4-529F00C72E9C}" type="datetime1">
              <a:rPr lang="en-US" smtClean="0"/>
              <a:t>10/5/15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0" name="Rectangle 9"/>
          <p:cNvSpPr/>
          <p:nvPr userDrawn="1"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6997713" y="-38800"/>
            <a:ext cx="2171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9F2021"/>
                </a:solidFill>
              </a:rPr>
              <a:t>slides=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/se15</a:t>
            </a:r>
          </a:p>
        </p:txBody>
      </p:sp>
    </p:spTree>
    <p:extLst>
      <p:ext uri="{BB962C8B-B14F-4D97-AF65-F5344CB8AC3E}">
        <p14:creationId xmlns:p14="http://schemas.microsoft.com/office/powerpoint/2010/main" val="862760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6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6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7B605-CA02-EF49-872E-DABBAA63DE2D}" type="datetime1">
              <a:rPr lang="en-US" smtClean="0"/>
              <a:t>10/5/15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778196" y="6356354"/>
            <a:ext cx="1908609" cy="365125"/>
          </a:xfrm>
        </p:spPr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2" name="Rectangle 11"/>
          <p:cNvSpPr/>
          <p:nvPr userDrawn="1"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997713" y="-38800"/>
            <a:ext cx="2171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9F2021"/>
                </a:solidFill>
              </a:rPr>
              <a:t>slides=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/se15</a:t>
            </a:r>
          </a:p>
        </p:txBody>
      </p:sp>
    </p:spTree>
    <p:extLst>
      <p:ext uri="{BB962C8B-B14F-4D97-AF65-F5344CB8AC3E}">
        <p14:creationId xmlns:p14="http://schemas.microsoft.com/office/powerpoint/2010/main" val="3575221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4099-A086-CA40-A187-6A118AD7F26A}" type="datetime1">
              <a:rPr lang="en-US" smtClean="0"/>
              <a:t>10/5/15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1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8E63B-7D69-7A4D-A8E6-990B9502EF69}" type="datetime1">
              <a:rPr lang="en-US" smtClean="0"/>
              <a:t>10/5/15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18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52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00BF7-5DE5-DA4E-8917-A6E9E4A750B3}" type="datetime1">
              <a:rPr lang="en-US" smtClean="0"/>
              <a:t>10/5/15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73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0F25-9860-1041-965A-F89D76B5F0BB}" type="datetime1">
              <a:rPr lang="en-US" smtClean="0"/>
              <a:t>10/5/15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31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C529E-5F68-5D4D-9D0D-97E2B25D4914}" type="datetime1">
              <a:rPr lang="en-US" smtClean="0"/>
              <a:t>10/5/15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04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3.jpg"/><Relationship Id="rId7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8eNhYM" TargetMode="External"/><Relationship Id="rId4" Type="http://schemas.openxmlformats.org/officeDocument/2006/relationships/hyperlink" Target="https://goo.gl/qNQAIq" TargetMode="External"/><Relationship Id="rId5" Type="http://schemas.openxmlformats.org/officeDocument/2006/relationships/hyperlink" Target="http://menzies.us" TargetMode="External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openscience.us/repo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Relationship Id="rId3" Type="http://schemas.openxmlformats.org/officeDocument/2006/relationships/image" Target="../media/image3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qBMyIZ" TargetMode="External"/><Relationship Id="rId4" Type="http://schemas.openxmlformats.org/officeDocument/2006/relationships/hyperlink" Target="http://goo.gl/b26CfY" TargetMode="External"/><Relationship Id="rId5" Type="http://schemas.openxmlformats.org/officeDocument/2006/relationships/hyperlink" Target="http://www.quantopian.com" TargetMode="External"/><Relationship Id="rId6" Type="http://schemas.openxmlformats.org/officeDocument/2006/relationships/hyperlink" Target="http://goo.gl/X4kgnc" TargetMode="External"/><Relationship Id="rId7" Type="http://schemas.openxmlformats.org/officeDocument/2006/relationships/hyperlink" Target="http://fivethirtyeight.com" TargetMode="External"/><Relationship Id="rId8" Type="http://schemas.openxmlformats.org/officeDocument/2006/relationships/hyperlink" Target="http://goo.gl/8SMd1p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goo.gl/Lwensc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957070" y="2410797"/>
            <a:ext cx="15036800" cy="977493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Subtitle 5"/>
          <p:cNvSpPr txBox="1">
            <a:spLocks/>
          </p:cNvSpPr>
          <p:nvPr/>
        </p:nvSpPr>
        <p:spPr>
          <a:xfrm>
            <a:off x="505421" y="4762422"/>
            <a:ext cx="8155122" cy="1680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3026140" y="5930172"/>
            <a:ext cx="377377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October 2015</a:t>
            </a:r>
            <a:endParaRPr lang="en-US" sz="2400" b="1" dirty="0">
              <a:solidFill>
                <a:schemeClr val="bg1"/>
              </a:solidFill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Slides:   </a:t>
            </a:r>
            <a:r>
              <a:rPr lang="en-US" b="1" dirty="0" err="1" smtClean="0">
                <a:solidFill>
                  <a:schemeClr val="bg1"/>
                </a:solidFill>
              </a:rPr>
              <a:t>tiny.cc</a:t>
            </a:r>
            <a:r>
              <a:rPr lang="en-US" b="1" dirty="0" smtClean="0">
                <a:solidFill>
                  <a:schemeClr val="bg1"/>
                </a:solidFill>
              </a:rPr>
              <a:t>/se15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0"/>
            <a:ext cx="9169976" cy="407554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697819" y="662327"/>
            <a:ext cx="5975424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 algn="r">
              <a:buAutoNum type="alphaUcParenBoth"/>
            </a:pPr>
            <a:r>
              <a:rPr lang="en-US" sz="4400" b="1" dirty="0" smtClean="0">
                <a:solidFill>
                  <a:schemeClr val="bg1"/>
                </a:solidFill>
              </a:rPr>
              <a:t>Future of </a:t>
            </a:r>
            <a:br>
              <a:rPr lang="en-US" sz="4400" b="1" dirty="0" smtClean="0">
                <a:solidFill>
                  <a:schemeClr val="bg1"/>
                </a:solidFill>
              </a:rPr>
            </a:br>
            <a:r>
              <a:rPr lang="en-US" sz="4400" b="1" dirty="0" smtClean="0">
                <a:solidFill>
                  <a:schemeClr val="bg1"/>
                </a:solidFill>
              </a:rPr>
              <a:t>SE Research:</a:t>
            </a:r>
          </a:p>
          <a:p>
            <a:pPr algn="r"/>
            <a:r>
              <a:rPr lang="en-US" sz="4400" b="1" dirty="0" smtClean="0">
                <a:solidFill>
                  <a:schemeClr val="bg1"/>
                </a:solidFill>
              </a:rPr>
              <a:t>Research for SE, </a:t>
            </a:r>
          </a:p>
          <a:p>
            <a:pPr algn="r"/>
            <a:r>
              <a:rPr lang="en-US" sz="4400" b="1" dirty="0" smtClean="0">
                <a:solidFill>
                  <a:schemeClr val="bg1"/>
                </a:solidFill>
              </a:rPr>
              <a:t>SE for Research</a:t>
            </a:r>
            <a:endParaRPr lang="en-US" sz="3600" b="1" dirty="0" smtClean="0">
              <a:solidFill>
                <a:schemeClr val="bg1"/>
              </a:solidFill>
            </a:endParaRPr>
          </a:p>
          <a:p>
            <a:pPr algn="r"/>
            <a:endParaRPr lang="en-US" sz="3600" b="1" dirty="0" smtClean="0">
              <a:solidFill>
                <a:schemeClr val="bg1"/>
              </a:solidFill>
            </a:endParaRPr>
          </a:p>
          <a:p>
            <a:pPr algn="r"/>
            <a:endParaRPr lang="en-US" sz="3600" b="1" dirty="0">
              <a:solidFill>
                <a:schemeClr val="bg1"/>
              </a:solidFill>
            </a:endParaRPr>
          </a:p>
          <a:p>
            <a:pPr algn="r"/>
            <a:r>
              <a:rPr lang="en-US" sz="2800" b="1" dirty="0" smtClean="0">
                <a:solidFill>
                  <a:schemeClr val="bg1"/>
                </a:solidFill>
              </a:rPr>
              <a:t>tim.menzies@gmail.com</a:t>
            </a:r>
          </a:p>
          <a:p>
            <a:pPr algn="r"/>
            <a:r>
              <a:rPr lang="en-US" sz="2800" b="1" dirty="0" smtClean="0">
                <a:solidFill>
                  <a:schemeClr val="bg1"/>
                </a:solidFill>
              </a:rPr>
              <a:t>https://</a:t>
            </a:r>
            <a:r>
              <a:rPr lang="en-US" sz="2800" b="1" dirty="0" err="1" smtClean="0">
                <a:solidFill>
                  <a:schemeClr val="bg1"/>
                </a:solidFill>
              </a:rPr>
              <a:t>menzies.us</a:t>
            </a:r>
            <a:endParaRPr lang="en-US" sz="2800" b="1" dirty="0" smtClean="0">
              <a:solidFill>
                <a:schemeClr val="bg1"/>
              </a:solidFill>
            </a:endParaRPr>
          </a:p>
          <a:p>
            <a:pPr algn="r"/>
            <a:endParaRPr lang="en-US" sz="3600" b="1" dirty="0">
              <a:solidFill>
                <a:srgbClr val="9F202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507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018"/>
    </mc:Choice>
    <mc:Fallback>
      <p:transition xmlns:p14="http://schemas.microsoft.com/office/powerpoint/2010/main" spd="slow" advTm="2401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Software engineering researchers just studying software is like astronomers just studying telescopes.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443" y="1711037"/>
            <a:ext cx="6746872" cy="3174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26343" y="5249815"/>
            <a:ext cx="67762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After we grind the lenses, we should look through the scope.</a:t>
            </a:r>
            <a:br>
              <a:rPr lang="en-US" sz="2000" dirty="0" smtClean="0"/>
            </a:b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After we build the software, we see how people are using it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91463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129"/>
    </mc:Choice>
    <mc:Fallback>
      <p:transition xmlns:p14="http://schemas.microsoft.com/office/powerpoint/2010/main" spd="slow" advTm="2712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8375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In this talk: </a:t>
            </a:r>
            <a:br>
              <a:rPr lang="en-US" sz="3600" dirty="0" smtClean="0"/>
            </a:br>
            <a:r>
              <a:rPr lang="en-US" sz="3600" dirty="0" smtClean="0"/>
              <a:t>Data Mining: the missing tools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7349" y="1917242"/>
            <a:ext cx="3486651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O(N) utilities for</a:t>
            </a:r>
          </a:p>
          <a:p>
            <a:pPr marL="0" indent="0">
              <a:buNone/>
            </a:pPr>
            <a:r>
              <a:rPr lang="en-US" sz="2800" dirty="0" smtClean="0"/>
              <a:t>    that address issues</a:t>
            </a:r>
          </a:p>
          <a:p>
            <a:pPr marL="0" indent="0">
              <a:buNone/>
            </a:pPr>
            <a:r>
              <a:rPr lang="en-US" sz="2800" dirty="0" smtClean="0"/>
              <a:t>    and failures seen</a:t>
            </a:r>
            <a:br>
              <a:rPr lang="en-US" sz="2800" dirty="0" smtClean="0"/>
            </a:br>
            <a:r>
              <a:rPr lang="en-US" sz="2800" dirty="0" smtClean="0"/>
              <a:t>    in data analytics</a:t>
            </a:r>
            <a:br>
              <a:rPr lang="en-US" sz="2800" dirty="0" smtClean="0"/>
            </a:br>
            <a:r>
              <a:rPr lang="en-US" sz="2800" dirty="0" smtClean="0"/>
              <a:t>    projects</a:t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sz="2800" dirty="0"/>
              <a:t>N</a:t>
            </a:r>
            <a:r>
              <a:rPr lang="en-US" sz="2800" dirty="0" smtClean="0"/>
              <a:t>ot found in standard tool kits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79" y="2131450"/>
            <a:ext cx="5059259" cy="317597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57200" y="2199786"/>
            <a:ext cx="4958074" cy="3135429"/>
            <a:chOff x="203200" y="1917432"/>
            <a:chExt cx="7467600" cy="4889768"/>
          </a:xfrm>
        </p:grpSpPr>
        <p:sp>
          <p:nvSpPr>
            <p:cNvPr id="11" name="Rectangle 10"/>
            <p:cNvSpPr/>
            <p:nvPr/>
          </p:nvSpPr>
          <p:spPr>
            <a:xfrm>
              <a:off x="1625600" y="1917432"/>
              <a:ext cx="1244600" cy="432068"/>
            </a:xfrm>
            <a:prstGeom prst="rect">
              <a:avLst/>
            </a:prstGeom>
            <a:solidFill>
              <a:srgbClr val="7496AC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03200" y="2755632"/>
              <a:ext cx="825500" cy="432068"/>
            </a:xfrm>
            <a:prstGeom prst="rect">
              <a:avLst/>
            </a:prstGeom>
            <a:solidFill>
              <a:srgbClr val="7496AC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03200" y="3695431"/>
              <a:ext cx="825500" cy="432068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03200" y="4584431"/>
              <a:ext cx="825500" cy="432068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378200" y="2793732"/>
              <a:ext cx="1092200" cy="432068"/>
            </a:xfrm>
            <a:prstGeom prst="rect">
              <a:avLst/>
            </a:prstGeom>
            <a:solidFill>
              <a:srgbClr val="7496AC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384300" y="3695431"/>
              <a:ext cx="1092200" cy="432068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384300" y="4584430"/>
              <a:ext cx="1092200" cy="432068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38200" y="5435330"/>
              <a:ext cx="1905000" cy="432068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378200" y="3695431"/>
              <a:ext cx="1092200" cy="432068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505200" y="4584430"/>
              <a:ext cx="812800" cy="432068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340100" y="5435330"/>
              <a:ext cx="1092200" cy="432068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368800" y="4584159"/>
              <a:ext cx="1714054" cy="432068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121846" y="4597131"/>
              <a:ext cx="1548954" cy="432068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257800" y="3695431"/>
              <a:ext cx="1511300" cy="432068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082854" y="5435330"/>
              <a:ext cx="1548954" cy="432068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994623" y="6375132"/>
              <a:ext cx="1548954" cy="432068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 flipH="1">
              <a:off x="4152900" y="4025900"/>
              <a:ext cx="1860550" cy="583659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1925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159"/>
    </mc:Choice>
    <mc:Fallback>
      <p:transition xmlns:p14="http://schemas.microsoft.com/office/powerpoint/2010/main" spd="slow" advTm="3315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416kKqecxfL._SX423_BO1,204,203,200_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63" y="3981496"/>
            <a:ext cx="1943100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509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Not in this talk: </a:t>
            </a:r>
            <a:br>
              <a:rPr lang="en-US" sz="3600" dirty="0" smtClean="0"/>
            </a:br>
            <a:r>
              <a:rPr lang="en-US" sz="3600" dirty="0" smtClean="0"/>
              <a:t>not what everyone else is talking about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9572" y="1388537"/>
            <a:ext cx="3945467" cy="4525963"/>
          </a:xfrm>
        </p:spPr>
        <p:txBody>
          <a:bodyPr>
            <a:normAutofit/>
          </a:bodyPr>
          <a:lstStyle/>
          <a:p>
            <a:r>
              <a:rPr lang="en-US" sz="2100" dirty="0" smtClean="0"/>
              <a:t>Principles for designing</a:t>
            </a:r>
            <a:br>
              <a:rPr lang="en-US" sz="2100" dirty="0" smtClean="0"/>
            </a:br>
            <a:r>
              <a:rPr lang="en-US" sz="2100" dirty="0" smtClean="0"/>
              <a:t> case studies</a:t>
            </a:r>
          </a:p>
          <a:p>
            <a:r>
              <a:rPr lang="en-US" sz="2100" dirty="0" smtClean="0"/>
              <a:t>Visualizations</a:t>
            </a:r>
          </a:p>
          <a:p>
            <a:r>
              <a:rPr lang="en-US" sz="2100" dirty="0" smtClean="0"/>
              <a:t>Data mining</a:t>
            </a:r>
          </a:p>
          <a:p>
            <a:r>
              <a:rPr lang="en-US" sz="2100" dirty="0" smtClean="0"/>
              <a:t>Big Data</a:t>
            </a:r>
          </a:p>
          <a:p>
            <a:r>
              <a:rPr lang="en-US" sz="2100" dirty="0" smtClean="0"/>
              <a:t>  Qualitative methods </a:t>
            </a:r>
            <a:br>
              <a:rPr lang="en-US" sz="2100" dirty="0" smtClean="0"/>
            </a:br>
            <a:r>
              <a:rPr lang="en-US" sz="2100" dirty="0" smtClean="0"/>
              <a:t>      see </a:t>
            </a:r>
            <a:r>
              <a:rPr lang="en-US" sz="2100" dirty="0"/>
              <a:t>parts1</a:t>
            </a:r>
            <a:r>
              <a:rPr lang="en-US" sz="2100" dirty="0" smtClean="0"/>
              <a:t>+2</a:t>
            </a:r>
            <a:endParaRPr lang="en-US" sz="2100" dirty="0"/>
          </a:p>
          <a:p>
            <a:endParaRPr lang="en-US" sz="21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314" y="4402670"/>
            <a:ext cx="3025888" cy="2286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41687W1eUqL._SX304_BO1,204,203,200_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537" y="1390694"/>
            <a:ext cx="1401835" cy="2286000"/>
          </a:xfrm>
          <a:prstGeom prst="rect">
            <a:avLst/>
          </a:prstGeom>
        </p:spPr>
      </p:pic>
      <p:pic>
        <p:nvPicPr>
          <p:cNvPr id="9" name="Picture 8" descr="41o7LRj6-DL._SX292_BO1,204,203,200_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828" y="1797086"/>
            <a:ext cx="1346863" cy="22860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928523" y="3879890"/>
            <a:ext cx="556684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57200" y="2302937"/>
            <a:ext cx="1320796" cy="16785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707463" y="1593890"/>
            <a:ext cx="228627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61eqG+VrBmL._SX322_BO1,204,203,200_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532" y="4047077"/>
            <a:ext cx="1484297" cy="2286000"/>
          </a:xfrm>
          <a:prstGeom prst="rect">
            <a:avLst/>
          </a:prstGeom>
        </p:spPr>
      </p:pic>
      <p:pic>
        <p:nvPicPr>
          <p:cNvPr id="19" name="Picture 18" descr="imgres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363" y="4252424"/>
            <a:ext cx="1847850" cy="228600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4707463" y="1593890"/>
            <a:ext cx="685365" cy="2179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1777996" y="2709337"/>
            <a:ext cx="508004" cy="15430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Freeform 41"/>
          <p:cNvSpPr/>
          <p:nvPr/>
        </p:nvSpPr>
        <p:spPr>
          <a:xfrm>
            <a:off x="3098796" y="3081871"/>
            <a:ext cx="4030406" cy="1179020"/>
          </a:xfrm>
          <a:custGeom>
            <a:avLst/>
            <a:gdLst>
              <a:gd name="connsiteX0" fmla="*/ 0 w 4385733"/>
              <a:gd name="connsiteY0" fmla="*/ 0 h 1303867"/>
              <a:gd name="connsiteX1" fmla="*/ 2269067 w 4385733"/>
              <a:gd name="connsiteY1" fmla="*/ 203200 h 1303867"/>
              <a:gd name="connsiteX2" fmla="*/ 2116667 w 4385733"/>
              <a:gd name="connsiteY2" fmla="*/ 1049867 h 1303867"/>
              <a:gd name="connsiteX3" fmla="*/ 4385733 w 4385733"/>
              <a:gd name="connsiteY3" fmla="*/ 1303867 h 1303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5733" h="1303867">
                <a:moveTo>
                  <a:pt x="0" y="0"/>
                </a:moveTo>
                <a:cubicBezTo>
                  <a:pt x="958144" y="14111"/>
                  <a:pt x="1916289" y="28222"/>
                  <a:pt x="2269067" y="203200"/>
                </a:cubicBezTo>
                <a:cubicBezTo>
                  <a:pt x="2621845" y="378178"/>
                  <a:pt x="1763889" y="866423"/>
                  <a:pt x="2116667" y="1049867"/>
                </a:cubicBezTo>
                <a:cubicBezTo>
                  <a:pt x="2469445" y="1233312"/>
                  <a:pt x="4385733" y="1303867"/>
                  <a:pt x="4385733" y="1303867"/>
                </a:cubicBezTo>
              </a:path>
            </a:pathLst>
          </a:custGeom>
          <a:ln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07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095"/>
    </mc:Choice>
    <mc:Fallback>
      <p:transition xmlns:p14="http://schemas.microsoft.com/office/powerpoint/2010/main" spd="slow" advTm="3409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957070" y="2393864"/>
            <a:ext cx="15036800" cy="9774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0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6295" y="950371"/>
            <a:ext cx="5743131" cy="4075545"/>
          </a:xfrm>
        </p:spPr>
        <p:txBody>
          <a:bodyPr>
            <a:noAutofit/>
          </a:bodyPr>
          <a:lstStyle/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Software tools for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“citizen scientists”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  <a:r>
              <a:rPr lang="en-US" sz="2400" b="1" dirty="0" smtClean="0">
                <a:solidFill>
                  <a:schemeClr val="bg1"/>
                </a:solidFill>
              </a:rPr>
              <a:t/>
            </a:r>
            <a:br>
              <a:rPr lang="en-US" sz="2400" b="1" dirty="0" smtClean="0">
                <a:solidFill>
                  <a:schemeClr val="bg1"/>
                </a:solidFill>
              </a:rPr>
            </a:br>
            <a:endParaRPr lang="en-US" sz="2400" b="1" dirty="0">
              <a:solidFill>
                <a:schemeClr val="bg1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b="1" dirty="0" smtClean="0">
                <a:solidFill>
                  <a:srgbClr val="FFFFFF"/>
                </a:solidFill>
              </a:rPr>
              <a:t>Beyond mere </a:t>
            </a:r>
            <a:br>
              <a:rPr lang="en-US" sz="2400" b="1" dirty="0" smtClean="0">
                <a:solidFill>
                  <a:srgbClr val="FFFFFF"/>
                </a:solidFill>
              </a:rPr>
            </a:br>
            <a:r>
              <a:rPr lang="en-US" sz="2400" b="1" dirty="0" smtClean="0">
                <a:solidFill>
                  <a:srgbClr val="FFFFFF"/>
                </a:solidFill>
              </a:rPr>
              <a:t>data repositories</a:t>
            </a:r>
            <a:br>
              <a:rPr lang="en-US" sz="2400" b="1" dirty="0" smtClean="0">
                <a:solidFill>
                  <a:srgbClr val="FFFFFF"/>
                </a:solidFill>
              </a:rPr>
            </a:br>
            <a:endParaRPr lang="en-US" sz="2400" b="1" dirty="0" smtClean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What happens when decision 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software goes wrong?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Proposed services for 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</a:rPr>
              <a:t>nextgen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 repositories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The Future?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127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30"/>
    </mc:Choice>
    <mc:Fallback>
      <p:transition xmlns:p14="http://schemas.microsoft.com/office/powerpoint/2010/main" spd="slow" advTm="873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43333"/>
            <a:ext cx="7620000" cy="1143000"/>
          </a:xfrm>
        </p:spPr>
        <p:txBody>
          <a:bodyPr>
            <a:noAutofit/>
          </a:bodyPr>
          <a:lstStyle/>
          <a:p>
            <a:r>
              <a:rPr lang="en-US" sz="2700" dirty="0" smtClean="0"/>
              <a:t>If it works, try to make it better</a:t>
            </a:r>
            <a:endParaRPr lang="en-US" sz="27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86333"/>
            <a:ext cx="4038600" cy="470625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“The </a:t>
            </a:r>
            <a:r>
              <a:rPr lang="en-US" dirty="0"/>
              <a:t>following is my valiant attempt to capture the </a:t>
            </a:r>
            <a:r>
              <a:rPr lang="en-US" dirty="0" smtClean="0"/>
              <a:t>difference (between PROMISE and MSR)”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“To </a:t>
            </a:r>
            <a:r>
              <a:rPr lang="en-US" dirty="0"/>
              <a:t>misquote George Box, I hope my model is more useful than it is wrong: 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the most part, the MSR community was mostly concerned with the </a:t>
            </a:r>
            <a:r>
              <a:rPr lang="en-US" i="1" dirty="0"/>
              <a:t>initial collection </a:t>
            </a:r>
            <a:r>
              <a:rPr lang="en-US" dirty="0"/>
              <a:t>of data sets from software projects. </a:t>
            </a:r>
          </a:p>
          <a:p>
            <a:pPr lvl="1"/>
            <a:r>
              <a:rPr lang="en-US" dirty="0" smtClean="0"/>
              <a:t>Meanwhile</a:t>
            </a:r>
            <a:r>
              <a:rPr lang="en-US" dirty="0"/>
              <a:t>, the PROMISE community emphasized the analysis of the data </a:t>
            </a:r>
            <a:r>
              <a:rPr lang="en-US" i="1" dirty="0"/>
              <a:t>after it was collected</a:t>
            </a:r>
            <a:r>
              <a:rPr lang="en-US" dirty="0" smtClean="0"/>
              <a:t>.”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648200" y="1786333"/>
            <a:ext cx="4038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“The </a:t>
            </a:r>
            <a:r>
              <a:rPr lang="en-US" dirty="0"/>
              <a:t>PROMISE people routinely posted all their data on a public repository </a:t>
            </a:r>
          </a:p>
          <a:p>
            <a:pPr lvl="1"/>
            <a:r>
              <a:rPr lang="en-US" dirty="0"/>
              <a:t>their new papers would re-analyze old data, in an attempt to improve that analysis. </a:t>
            </a:r>
          </a:p>
          <a:p>
            <a:pPr lvl="1"/>
            <a:r>
              <a:rPr lang="en-US" dirty="0"/>
              <a:t>In fact, I used to joke “PROMISE. Australian for repeatability” (apologies to the Fosters Brewing company). </a:t>
            </a:r>
            <a:r>
              <a:rPr lang="en-US" dirty="0" smtClean="0"/>
              <a:t>“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3FBDB-460A-2C4D-8064-C249887F4FCB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8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210" y="4834143"/>
            <a:ext cx="1094042" cy="16474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98460" y="5080207"/>
            <a:ext cx="23228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Dr. </a:t>
            </a:r>
            <a:r>
              <a:rPr lang="en-US" i="1" dirty="0" err="1" smtClean="0"/>
              <a:t>Prem</a:t>
            </a:r>
            <a:r>
              <a:rPr lang="en-US" i="1" dirty="0" smtClean="0"/>
              <a:t> </a:t>
            </a:r>
            <a:r>
              <a:rPr lang="en-US" i="1" dirty="0" err="1" smtClean="0"/>
              <a:t>Devanbu</a:t>
            </a:r>
            <a:endParaRPr lang="en-US" i="1" dirty="0" smtClean="0"/>
          </a:p>
          <a:p>
            <a:r>
              <a:rPr lang="en-US" i="1" dirty="0" smtClean="0"/>
              <a:t>UC Davis</a:t>
            </a:r>
          </a:p>
          <a:p>
            <a:r>
              <a:rPr lang="en-US" i="1" dirty="0" smtClean="0"/>
              <a:t>General chair, MSR’14</a:t>
            </a:r>
          </a:p>
          <a:p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04800" y="-1497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The </a:t>
            </a:r>
            <a:r>
              <a:rPr lang="en-US" dirty="0"/>
              <a:t>PROMISE Project</a:t>
            </a:r>
          </a:p>
        </p:txBody>
      </p:sp>
    </p:spTree>
    <p:extLst>
      <p:ext uri="{BB962C8B-B14F-4D97-AF65-F5344CB8AC3E}">
        <p14:creationId xmlns:p14="http://schemas.microsoft.com/office/powerpoint/2010/main" val="1718300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326"/>
    </mc:Choice>
    <mc:Fallback>
      <p:transition xmlns:p14="http://schemas.microsoft.com/office/powerpoint/2010/main" spd="slow" advTm="4432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007" y="3511235"/>
            <a:ext cx="3881369" cy="218367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09625" y="4196673"/>
            <a:ext cx="8613775" cy="28074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#</a:t>
            </a:r>
            <a:r>
              <a:rPr lang="en-US" sz="1800" dirty="0" err="1" smtClean="0"/>
              <a:t>storeYourData</a:t>
            </a:r>
            <a:r>
              <a:rPr lang="en-US" sz="1800" dirty="0" smtClean="0"/>
              <a:t> </a:t>
            </a:r>
          </a:p>
          <a:p>
            <a:r>
              <a:rPr lang="en-US" sz="1800" dirty="0" smtClean="0"/>
              <a:t>URL</a:t>
            </a:r>
            <a:r>
              <a:rPr lang="en-US" sz="1800" dirty="0"/>
              <a:t> </a:t>
            </a:r>
            <a:r>
              <a:rPr lang="en-US" sz="1800" dirty="0" err="1" smtClean="0"/>
              <a:t>openscience.us</a:t>
            </a:r>
            <a:r>
              <a:rPr lang="en-US" sz="1800" dirty="0"/>
              <a:t>/</a:t>
            </a:r>
            <a:r>
              <a:rPr lang="en-US" sz="1800" dirty="0" smtClean="0"/>
              <a:t>repo</a:t>
            </a:r>
          </a:p>
          <a:p>
            <a:r>
              <a:rPr lang="en-US" sz="1800" dirty="0" smtClean="0"/>
              <a:t>Data from 100s of projects</a:t>
            </a:r>
          </a:p>
          <a:p>
            <a:r>
              <a:rPr lang="en-US" sz="1800" dirty="0" smtClean="0"/>
              <a:t>E.g. EUSE: 250,000K+ spreadsheets</a:t>
            </a:r>
          </a:p>
          <a:p>
            <a:r>
              <a:rPr lang="en-US" sz="1800" dirty="0" smtClean="0"/>
              <a:t>E.g. </a:t>
            </a:r>
            <a:r>
              <a:rPr lang="en-US" sz="1800" dirty="0" err="1" smtClean="0"/>
              <a:t>Softgoals</a:t>
            </a:r>
            <a:r>
              <a:rPr lang="en-US" sz="1800" dirty="0" smtClean="0"/>
              <a:t>: 150+ </a:t>
            </a:r>
            <a:r>
              <a:rPr lang="en-US" sz="1800" dirty="0" err="1" smtClean="0"/>
              <a:t>softgoal</a:t>
            </a:r>
            <a:r>
              <a:rPr lang="en-US" sz="1800" dirty="0" smtClean="0"/>
              <a:t> models</a:t>
            </a:r>
            <a:endParaRPr lang="en-US" sz="1800" dirty="0"/>
          </a:p>
          <a:p>
            <a:r>
              <a:rPr lang="en-US" sz="1800" dirty="0" smtClean="0"/>
              <a:t>Oldest continuous  repository of SE data (2004)</a:t>
            </a:r>
          </a:p>
          <a:p>
            <a:pPr lvl="1"/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3FBDB-460A-2C4D-8064-C249887F4FCB}" type="slidenum">
              <a:rPr lang="en-US" smtClean="0"/>
              <a:t>15</a:t>
            </a:fld>
            <a:endParaRPr lang="en-US"/>
          </a:p>
        </p:txBody>
      </p:sp>
      <p:pic>
        <p:nvPicPr>
          <p:cNvPr id="11" name="Picture 10" descr="sear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7" y="4212424"/>
            <a:ext cx="667228" cy="6672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97" y="947241"/>
            <a:ext cx="5993024" cy="336373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58862" y="114300"/>
            <a:ext cx="65278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http://</a:t>
            </a:r>
            <a:r>
              <a:rPr lang="en-US" sz="4400" dirty="0" err="1" smtClean="0"/>
              <a:t>openscience.us</a:t>
            </a:r>
            <a:r>
              <a:rPr lang="en-US" sz="4400" dirty="0" smtClean="0"/>
              <a:t>/repo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01380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456"/>
    </mc:Choice>
    <mc:Fallback>
      <p:transition xmlns:p14="http://schemas.microsoft.com/office/powerpoint/2010/main" spd="slow" advTm="4545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3FBDB-460A-2C4D-8064-C249887F4FCB}" type="slidenum">
              <a:rPr lang="en-US" smtClean="0"/>
              <a:t>16</a:t>
            </a:fld>
            <a:endParaRPr lang="en-US"/>
          </a:p>
        </p:txBody>
      </p:sp>
      <p:pic>
        <p:nvPicPr>
          <p:cNvPr id="11" name="Picture 1" descr="unnam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624" y="2211501"/>
            <a:ext cx="3506772" cy="2697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407308" y="2189603"/>
            <a:ext cx="162095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Perspective on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Data Science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for Software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Engineering</a:t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Tim Menzies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Laurie Williams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Thomas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>Zimmermann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3" name="Picture 12" descr="shareBookCo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52" y="2222450"/>
            <a:ext cx="2576459" cy="3174092"/>
          </a:xfrm>
          <a:prstGeom prst="rect">
            <a:avLst/>
          </a:prstGeom>
        </p:spPr>
      </p:pic>
      <p:pic>
        <p:nvPicPr>
          <p:cNvPr id="14" name="Picture 13" descr="asdbookCov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580" y="2211501"/>
            <a:ext cx="2576460" cy="317409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06253" y="5611551"/>
            <a:ext cx="1016624" cy="58477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2014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86082" y="5609915"/>
            <a:ext cx="1016624" cy="58477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2015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76276" y="5613187"/>
            <a:ext cx="1016624" cy="58477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2016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304800" y="-1497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The </a:t>
            </a:r>
            <a:r>
              <a:rPr lang="en-US" dirty="0"/>
              <a:t>PROMISE Project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57200" y="676671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 smtClean="0"/>
              <a:t>Our summary.               And other related books </a:t>
            </a:r>
            <a:endParaRPr lang="en-US" sz="2700" b="1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293877" y="1417638"/>
            <a:ext cx="429000" cy="7572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785790" y="1535113"/>
            <a:ext cx="539115" cy="549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785790" y="1535113"/>
            <a:ext cx="2995087" cy="549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019049" y="1610524"/>
            <a:ext cx="125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MSR </a:t>
            </a:r>
          </a:p>
          <a:p>
            <a:r>
              <a:rPr lang="en-US" dirty="0" smtClean="0"/>
              <a:t>community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964570" y="155089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 others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077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905"/>
    </mc:Choice>
    <mc:Fallback>
      <p:transition xmlns:p14="http://schemas.microsoft.com/office/powerpoint/2010/main" spd="slow" advTm="2390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</p:spPr>
        <p:txBody>
          <a:bodyPr/>
          <a:lstStyle/>
          <a:p>
            <a:fld id="{4F43FBDB-460A-2C4D-8064-C249887F4FCB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577" y="995804"/>
            <a:ext cx="7342251" cy="371589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23828" y="-147196"/>
            <a:ext cx="7620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So many data repositories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93700" y="4594860"/>
            <a:ext cx="8966200" cy="2199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/>
              <a:buChar char="•"/>
            </a:pPr>
            <a:r>
              <a:rPr lang="en-US" sz="2800" dirty="0" smtClean="0"/>
              <a:t>What’s next? </a:t>
            </a:r>
          </a:p>
          <a:p>
            <a:pPr marL="571500" indent="-571500" algn="l">
              <a:buFont typeface="Arial"/>
              <a:buChar char="•"/>
            </a:pPr>
            <a:r>
              <a:rPr lang="en-US" sz="2800" dirty="0" smtClean="0"/>
              <a:t>What tools would we need for an “debate”-oriented repository ?</a:t>
            </a:r>
            <a:br>
              <a:rPr lang="en-US" sz="2800" dirty="0" smtClean="0"/>
            </a:b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543827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332"/>
    </mc:Choice>
    <mc:Fallback>
      <p:transition xmlns:p14="http://schemas.microsoft.com/office/powerpoint/2010/main" spd="slow" advTm="2533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53200" y="1807184"/>
            <a:ext cx="2463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To design those tools, ask: </a:t>
            </a:r>
          </a:p>
          <a:p>
            <a:pPr marL="292100" indent="-292100"/>
            <a:endParaRPr lang="en-US" sz="2400" dirty="0" smtClean="0"/>
          </a:p>
          <a:p>
            <a:pPr marL="292100" indent="-292100">
              <a:buFont typeface="+mj-lt"/>
              <a:buAutoNum type="arabicPeriod"/>
            </a:pPr>
            <a:r>
              <a:rPr lang="en-US" sz="2000" dirty="0" smtClean="0"/>
              <a:t>What  </a:t>
            </a:r>
            <a:r>
              <a:rPr lang="en-US" sz="2000" dirty="0"/>
              <a:t>problems are seen when people </a:t>
            </a:r>
            <a:r>
              <a:rPr lang="en-US" sz="2000" dirty="0" smtClean="0"/>
              <a:t>try </a:t>
            </a:r>
            <a:r>
              <a:rPr lang="en-US" sz="2000" dirty="0"/>
              <a:t>to share  data and </a:t>
            </a:r>
            <a:r>
              <a:rPr lang="en-US" sz="2000" dirty="0" smtClean="0"/>
              <a:t>conclusions?</a:t>
            </a:r>
          </a:p>
          <a:p>
            <a:pPr marL="292100" indent="-292100">
              <a:buFont typeface="+mj-lt"/>
              <a:buAutoNum type="arabicPeriod"/>
            </a:pPr>
            <a:endParaRPr lang="en-US" sz="2000" dirty="0" smtClean="0"/>
          </a:p>
          <a:p>
            <a:pPr marL="292100" indent="-292100">
              <a:buFont typeface="+mj-lt"/>
              <a:buAutoNum type="arabicPeriod"/>
            </a:pPr>
            <a:r>
              <a:rPr lang="en-US" sz="2000" dirty="0" smtClean="0"/>
              <a:t>What minimal data structures address those problems?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1316038"/>
            <a:ext cx="6819900" cy="516139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 Let’s talk tools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946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01"/>
    </mc:Choice>
    <mc:Fallback>
      <p:transition xmlns:p14="http://schemas.microsoft.com/office/powerpoint/2010/main" spd="slow" advTm="2460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957070" y="2393864"/>
            <a:ext cx="15036800" cy="9774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0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6295" y="950371"/>
            <a:ext cx="5743131" cy="4075545"/>
          </a:xfrm>
        </p:spPr>
        <p:txBody>
          <a:bodyPr>
            <a:noAutofit/>
          </a:bodyPr>
          <a:lstStyle/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Software tools for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“citizen scientists”.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Beyond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mere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data repositories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b="1" dirty="0" smtClean="0">
                <a:solidFill>
                  <a:srgbClr val="FFFFFF"/>
                </a:solidFill>
              </a:rPr>
              <a:t>What happens when decision </a:t>
            </a:r>
            <a:br>
              <a:rPr lang="en-US" sz="2400" b="1" dirty="0" smtClean="0">
                <a:solidFill>
                  <a:srgbClr val="FFFFFF"/>
                </a:solidFill>
              </a:rPr>
            </a:br>
            <a:r>
              <a:rPr lang="en-US" sz="2400" b="1" dirty="0" smtClean="0">
                <a:solidFill>
                  <a:srgbClr val="FFFFFF"/>
                </a:solidFill>
              </a:rPr>
              <a:t>software goes wrong?</a:t>
            </a:r>
            <a:br>
              <a:rPr lang="en-US" sz="2400" b="1" dirty="0" smtClean="0">
                <a:solidFill>
                  <a:srgbClr val="FFFFFF"/>
                </a:solidFill>
              </a:rPr>
            </a:br>
            <a:endParaRPr lang="en-US" sz="2400" b="1" dirty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Proposed services for 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</a:rPr>
              <a:t>nextgen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 repositories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The Future?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204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64"/>
    </mc:Choice>
    <mc:Fallback>
      <p:transition xmlns:p14="http://schemas.microsoft.com/office/powerpoint/2010/main" spd="slow" advTm="786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957070" y="2393864"/>
            <a:ext cx="15036800" cy="9774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0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6295" y="950371"/>
            <a:ext cx="5743131" cy="4075545"/>
          </a:xfrm>
        </p:spPr>
        <p:txBody>
          <a:bodyPr>
            <a:noAutofit/>
          </a:bodyPr>
          <a:lstStyle/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rgbClr val="FFFFFF"/>
                </a:solidFill>
              </a:rPr>
              <a:t>Software tools for </a:t>
            </a:r>
            <a:br>
              <a:rPr lang="en-US" sz="2400" dirty="0" smtClean="0">
                <a:solidFill>
                  <a:srgbClr val="FFFFFF"/>
                </a:solidFill>
              </a:rPr>
            </a:br>
            <a:r>
              <a:rPr lang="en-US" sz="2400" dirty="0" smtClean="0">
                <a:solidFill>
                  <a:srgbClr val="FFFFFF"/>
                </a:solidFill>
              </a:rPr>
              <a:t>“citizen scientists”.</a:t>
            </a:r>
            <a:br>
              <a:rPr lang="en-US" sz="2400" dirty="0" smtClean="0">
                <a:solidFill>
                  <a:srgbClr val="FFFFFF"/>
                </a:solidFill>
              </a:rPr>
            </a:br>
            <a:endParaRPr lang="en-US" sz="2400" dirty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rgbClr val="FFFFFF"/>
                </a:solidFill>
              </a:rPr>
              <a:t>Beyond mere </a:t>
            </a:r>
            <a:br>
              <a:rPr lang="en-US" sz="2400" dirty="0" smtClean="0">
                <a:solidFill>
                  <a:srgbClr val="FFFFFF"/>
                </a:solidFill>
              </a:rPr>
            </a:br>
            <a:r>
              <a:rPr lang="en-US" sz="2400" dirty="0" smtClean="0">
                <a:solidFill>
                  <a:srgbClr val="FFFFFF"/>
                </a:solidFill>
              </a:rPr>
              <a:t>data repositories</a:t>
            </a:r>
            <a:br>
              <a:rPr lang="en-US" sz="2400" dirty="0" smtClean="0">
                <a:solidFill>
                  <a:srgbClr val="FFFFFF"/>
                </a:solidFill>
              </a:rPr>
            </a:br>
            <a:endParaRPr lang="en-US" sz="2400" dirty="0" smtClean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rgbClr val="FFFFFF"/>
                </a:solidFill>
              </a:rPr>
              <a:t>What happens when decision </a:t>
            </a:r>
            <a:br>
              <a:rPr lang="en-US" sz="2400" dirty="0" smtClean="0">
                <a:solidFill>
                  <a:srgbClr val="FFFFFF"/>
                </a:solidFill>
              </a:rPr>
            </a:br>
            <a:r>
              <a:rPr lang="en-US" sz="2400" dirty="0" smtClean="0">
                <a:solidFill>
                  <a:srgbClr val="FFFFFF"/>
                </a:solidFill>
              </a:rPr>
              <a:t>software goes wrong?</a:t>
            </a:r>
            <a:br>
              <a:rPr lang="en-US" sz="2400" dirty="0" smtClean="0">
                <a:solidFill>
                  <a:srgbClr val="FFFFFF"/>
                </a:solidFill>
              </a:rPr>
            </a:br>
            <a:endParaRPr lang="en-US" sz="2400" dirty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rgbClr val="FFFFFF"/>
                </a:solidFill>
              </a:rPr>
              <a:t>Proposed services for </a:t>
            </a:r>
            <a:br>
              <a:rPr lang="en-US" sz="2400" dirty="0" smtClean="0">
                <a:solidFill>
                  <a:srgbClr val="FFFFFF"/>
                </a:solidFill>
              </a:rPr>
            </a:br>
            <a:r>
              <a:rPr lang="en-US" sz="2400" dirty="0" err="1" smtClean="0">
                <a:solidFill>
                  <a:srgbClr val="FFFFFF"/>
                </a:solidFill>
              </a:rPr>
              <a:t>nextgen</a:t>
            </a:r>
            <a:r>
              <a:rPr lang="en-US" sz="2400" dirty="0" smtClean="0">
                <a:solidFill>
                  <a:srgbClr val="FFFFFF"/>
                </a:solidFill>
              </a:rPr>
              <a:t> repositories</a:t>
            </a:r>
            <a:br>
              <a:rPr lang="en-US" sz="2400" dirty="0" smtClean="0">
                <a:solidFill>
                  <a:srgbClr val="FFFFFF"/>
                </a:solidFill>
              </a:rPr>
            </a:br>
            <a:endParaRPr lang="en-US" sz="2400" dirty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</a:rPr>
              <a:t>The Future?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11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25"/>
    </mc:Choice>
    <mc:Fallback>
      <p:transition xmlns:p14="http://schemas.microsoft.com/office/powerpoint/2010/main" spd="slow" advTm="2062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Models have “certification envelopes”</a:t>
            </a:r>
            <a:br>
              <a:rPr lang="en-US" sz="3600" dirty="0" smtClean="0"/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686301" cy="50673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Columbia ice strike</a:t>
            </a:r>
          </a:p>
          <a:p>
            <a:pPr lvl="1"/>
            <a:r>
              <a:rPr lang="en-US" dirty="0" smtClean="0"/>
              <a:t>Size: 1200 m</a:t>
            </a:r>
            <a:r>
              <a:rPr lang="en-US" baseline="30000" dirty="0" smtClean="0"/>
              <a:t>2</a:t>
            </a:r>
          </a:p>
          <a:p>
            <a:pPr lvl="1"/>
            <a:r>
              <a:rPr lang="en-US" dirty="0" smtClean="0"/>
              <a:t>Speed: 477 mpg  (relative to vehicle)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Certified as “safe” by the CRATER micro-meteorite model.</a:t>
            </a:r>
          </a:p>
          <a:p>
            <a:pPr lvl="1"/>
            <a:r>
              <a:rPr lang="en-US" dirty="0" smtClean="0"/>
              <a:t>A experiment in CRATER’s  DB:</a:t>
            </a:r>
          </a:p>
          <a:p>
            <a:pPr lvl="2"/>
            <a:r>
              <a:rPr lang="en-US" dirty="0" smtClean="0"/>
              <a:t>Size: 3cm</a:t>
            </a:r>
            <a:r>
              <a:rPr lang="en-US" baseline="30000" dirty="0" smtClean="0"/>
              <a:t>3</a:t>
            </a:r>
          </a:p>
          <a:p>
            <a:pPr lvl="2"/>
            <a:r>
              <a:rPr lang="en-US" dirty="0" smtClean="0"/>
              <a:t>Speed: under 100 mpg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Columbia, and crew, dies on re-entry</a:t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r>
              <a:rPr lang="en-US" dirty="0" smtClean="0"/>
              <a:t>Lesson: conclusions should come with a “certification envelope” </a:t>
            </a:r>
          </a:p>
          <a:p>
            <a:pPr lvl="1"/>
            <a:r>
              <a:rPr lang="en-US" dirty="0" smtClean="0"/>
              <a:t>If new tests outside of the envelope of the training set</a:t>
            </a:r>
          </a:p>
          <a:p>
            <a:pPr lvl="1"/>
            <a:r>
              <a:rPr lang="en-US" dirty="0" smtClean="0"/>
              <a:t>Raise an alert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413" y="4535489"/>
            <a:ext cx="3108960" cy="20675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412" y="1499200"/>
            <a:ext cx="3108960" cy="30139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Bad things happen when you stretch the envelope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581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232"/>
    </mc:Choice>
    <mc:Fallback>
      <p:transition xmlns:p14="http://schemas.microsoft.com/office/powerpoint/2010/main" spd="slow" advTm="9023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1318"/>
            <a:ext cx="8229600" cy="1143000"/>
          </a:xfrm>
        </p:spPr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Certification envelopes  (when not to trust conclusions) </a:t>
            </a:r>
          </a:p>
          <a:p>
            <a:r>
              <a:rPr lang="en-US" sz="2400" dirty="0">
                <a:solidFill>
                  <a:schemeClr val="bg1"/>
                </a:solidFill>
              </a:rPr>
              <a:t>Locality matters (when their conclusions do not hold for you)</a:t>
            </a:r>
          </a:p>
          <a:p>
            <a:r>
              <a:rPr lang="en-US" sz="2400" dirty="0">
                <a:solidFill>
                  <a:schemeClr val="bg1"/>
                </a:solidFill>
              </a:rPr>
              <a:t>Need “streaming tools” (continually stream over a never ending sequence of new data)</a:t>
            </a:r>
          </a:p>
          <a:p>
            <a:r>
              <a:rPr lang="en-US" sz="2400" dirty="0">
                <a:solidFill>
                  <a:schemeClr val="bg1"/>
                </a:solidFill>
              </a:rPr>
              <a:t>Need repair tools (to fix broken ideas)</a:t>
            </a:r>
          </a:p>
          <a:p>
            <a:r>
              <a:rPr lang="en-US" sz="2400" dirty="0">
                <a:solidFill>
                  <a:schemeClr val="bg1"/>
                </a:solidFill>
              </a:rPr>
              <a:t>Verification matters (sooner or later, we all </a:t>
            </a:r>
            <a:r>
              <a:rPr lang="en-US" sz="2400" dirty="0" err="1">
                <a:solidFill>
                  <a:schemeClr val="bg1"/>
                </a:solidFill>
              </a:rPr>
              <a:t>screwup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r>
              <a:rPr lang="en-US" sz="2400" dirty="0">
                <a:solidFill>
                  <a:schemeClr val="bg1"/>
                </a:solidFill>
              </a:rPr>
              <a:t>Need to transfer data (Get by with a little help from your friends)</a:t>
            </a:r>
          </a:p>
          <a:p>
            <a:r>
              <a:rPr lang="en-US" sz="2400" dirty="0">
                <a:solidFill>
                  <a:schemeClr val="bg1"/>
                </a:solidFill>
              </a:rPr>
              <a:t>Need compression tools (to save space)</a:t>
            </a:r>
          </a:p>
          <a:p>
            <a:r>
              <a:rPr lang="en-US" sz="2400" dirty="0">
                <a:solidFill>
                  <a:schemeClr val="bg1"/>
                </a:solidFill>
              </a:rPr>
              <a:t>Need privacy tools (so you can share)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What matters?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577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9"/>
    </mc:Choice>
    <mc:Fallback>
      <p:transition xmlns:p14="http://schemas.microsoft.com/office/powerpoint/2010/main" spd="slow" advTm="750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ctr"/>
            <a:r>
              <a:rPr lang="en-US" sz="3200" dirty="0" smtClean="0">
                <a:solidFill>
                  <a:srgbClr val="000000"/>
                </a:solidFill>
              </a:rPr>
              <a:t>Locality matters</a:t>
            </a:r>
            <a:br>
              <a:rPr lang="en-US" sz="3200" dirty="0" smtClean="0">
                <a:solidFill>
                  <a:srgbClr val="000000"/>
                </a:solidFill>
              </a:rPr>
            </a:br>
            <a:r>
              <a:rPr lang="en-US" sz="3200" dirty="0" smtClean="0">
                <a:solidFill>
                  <a:srgbClr val="000000"/>
                </a:solidFill>
              </a:rPr>
              <a:t>(what is true </a:t>
            </a:r>
            <a:r>
              <a:rPr lang="en-US" sz="3200" u="sng" dirty="0" smtClean="0">
                <a:solidFill>
                  <a:srgbClr val="000000"/>
                </a:solidFill>
              </a:rPr>
              <a:t>there</a:t>
            </a:r>
            <a:r>
              <a:rPr lang="en-US" sz="3200" dirty="0" smtClean="0">
                <a:solidFill>
                  <a:srgbClr val="000000"/>
                </a:solidFill>
              </a:rPr>
              <a:t> may not be true </a:t>
            </a:r>
            <a:r>
              <a:rPr lang="en-US" sz="3200" u="sng" dirty="0" smtClean="0">
                <a:solidFill>
                  <a:srgbClr val="000000"/>
                </a:solidFill>
              </a:rPr>
              <a:t>here</a:t>
            </a:r>
            <a:r>
              <a:rPr lang="en-US" sz="3200" dirty="0" smtClean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5927" y="1717659"/>
            <a:ext cx="4438073" cy="4525963"/>
          </a:xfrm>
        </p:spPr>
        <p:txBody>
          <a:bodyPr>
            <a:noAutofit/>
          </a:bodyPr>
          <a:lstStyle/>
          <a:p>
            <a:r>
              <a:rPr lang="en-US" sz="2000" dirty="0" err="1" smtClean="0"/>
              <a:t>Devanbu</a:t>
            </a:r>
            <a:r>
              <a:rPr lang="en-US" sz="2000" dirty="0" smtClean="0"/>
              <a:t> et al. </a:t>
            </a:r>
            <a:r>
              <a:rPr lang="en-US" sz="2000" dirty="0">
                <a:solidFill>
                  <a:srgbClr val="000000"/>
                </a:solidFill>
              </a:rPr>
              <a:t>ASE’11</a:t>
            </a:r>
            <a:br>
              <a:rPr lang="en-US" sz="2000" dirty="0">
                <a:solidFill>
                  <a:srgbClr val="000000"/>
                </a:solidFill>
              </a:rPr>
            </a:br>
            <a:r>
              <a:rPr lang="en-US" sz="2000" i="1" dirty="0" smtClean="0"/>
              <a:t>Ecological </a:t>
            </a:r>
            <a:r>
              <a:rPr lang="en-US" sz="2000" i="1" dirty="0" smtClean="0">
                <a:solidFill>
                  <a:srgbClr val="000000"/>
                </a:solidFill>
              </a:rPr>
              <a:t>Inference</a:t>
            </a:r>
          </a:p>
          <a:p>
            <a:r>
              <a:rPr lang="en-US" sz="2000" dirty="0" err="1" smtClean="0">
                <a:solidFill>
                  <a:srgbClr val="000000"/>
                </a:solidFill>
              </a:rPr>
              <a:t>Betternburg</a:t>
            </a:r>
            <a:r>
              <a:rPr lang="en-US" sz="2000" dirty="0" smtClean="0">
                <a:solidFill>
                  <a:srgbClr val="000000"/>
                </a:solidFill>
              </a:rPr>
              <a:t> et al. MSR</a:t>
            </a:r>
            <a:r>
              <a:rPr lang="en-US" sz="2000" dirty="0">
                <a:solidFill>
                  <a:srgbClr val="000000"/>
                </a:solidFill>
              </a:rPr>
              <a:t>’</a:t>
            </a:r>
            <a:r>
              <a:rPr lang="en-US" sz="2000" dirty="0" smtClean="0">
                <a:solidFill>
                  <a:srgbClr val="000000"/>
                </a:solidFill>
              </a:rPr>
              <a:t>12</a:t>
            </a:r>
            <a:br>
              <a:rPr lang="en-US" sz="2000" dirty="0" smtClean="0">
                <a:solidFill>
                  <a:srgbClr val="000000"/>
                </a:solidFill>
              </a:rPr>
            </a:br>
            <a:r>
              <a:rPr lang="en-US" sz="2000" i="1" dirty="0" smtClean="0">
                <a:solidFill>
                  <a:srgbClr val="000000"/>
                </a:solidFill>
              </a:rPr>
              <a:t>Think local, act global, </a:t>
            </a:r>
            <a:endParaRPr lang="en-US" sz="2000" dirty="0" smtClean="0">
              <a:solidFill>
                <a:srgbClr val="000000"/>
              </a:solidFill>
            </a:endParaRPr>
          </a:p>
          <a:p>
            <a:r>
              <a:rPr lang="en-US" sz="2000" dirty="0" smtClean="0">
                <a:solidFill>
                  <a:srgbClr val="000000"/>
                </a:solidFill>
              </a:rPr>
              <a:t>Menzies et al. TSE’13</a:t>
            </a:r>
            <a:br>
              <a:rPr lang="en-US" sz="2000" dirty="0" smtClean="0">
                <a:solidFill>
                  <a:srgbClr val="000000"/>
                </a:solidFill>
              </a:rPr>
            </a:br>
            <a:r>
              <a:rPr lang="en-US" sz="2000" i="1" dirty="0" smtClean="0">
                <a:solidFill>
                  <a:srgbClr val="000000"/>
                </a:solidFill>
              </a:rPr>
              <a:t>Local versus Global learning</a:t>
            </a:r>
            <a:r>
              <a:rPr lang="en-US" sz="2000" dirty="0" smtClean="0">
                <a:solidFill>
                  <a:srgbClr val="000000"/>
                </a:solidFill>
              </a:rPr>
              <a:t>, 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Yang et al</a:t>
            </a:r>
            <a:r>
              <a:rPr lang="en-US" sz="2000" dirty="0" smtClean="0"/>
              <a:t>.</a:t>
            </a:r>
            <a:r>
              <a:rPr lang="en-US" sz="2000" dirty="0"/>
              <a:t> IST’</a:t>
            </a:r>
            <a:r>
              <a:rPr lang="en-US" sz="2000" dirty="0" smtClean="0"/>
              <a:t>13</a:t>
            </a:r>
            <a:br>
              <a:rPr lang="en-US" sz="2000" dirty="0" smtClean="0"/>
            </a:br>
            <a:r>
              <a:rPr lang="en-US" sz="2000" dirty="0" smtClean="0"/>
              <a:t> </a:t>
            </a:r>
            <a:r>
              <a:rPr lang="en-US" sz="2000" i="1" dirty="0" smtClean="0"/>
              <a:t>Handling local bias, </a:t>
            </a:r>
          </a:p>
          <a:p>
            <a:r>
              <a:rPr lang="en-US" sz="2000" dirty="0" err="1" smtClean="0"/>
              <a:t>Minku</a:t>
            </a:r>
            <a:r>
              <a:rPr lang="en-US" sz="2000" dirty="0" smtClean="0"/>
              <a:t> et al. </a:t>
            </a:r>
            <a:r>
              <a:rPr lang="en-US" sz="200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ICSE’</a:t>
            </a:r>
            <a:r>
              <a:rPr lang="en-US" sz="2000" dirty="0" smtClean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14</a:t>
            </a:r>
            <a:r>
              <a:rPr lang="en-US" sz="2000" dirty="0">
                <a:solidFill>
                  <a:srgbClr val="000000"/>
                </a:solidFill>
              </a:rPr>
              <a:t/>
            </a:r>
            <a:br>
              <a:rPr lang="en-US" sz="2000" dirty="0">
                <a:solidFill>
                  <a:srgbClr val="000000"/>
                </a:solidFill>
              </a:rPr>
            </a:br>
            <a:r>
              <a:rPr lang="en-GB" sz="2000" i="1" dirty="0" smtClean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Best </a:t>
            </a:r>
            <a:r>
              <a:rPr lang="en-GB" sz="2000" i="1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Use of Cross-Company </a:t>
            </a:r>
            <a:r>
              <a:rPr lang="en-GB" sz="2000" i="1" dirty="0" smtClean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Data</a:t>
            </a:r>
            <a:endParaRPr lang="en-US" sz="2000" i="1" dirty="0" smtClean="0">
              <a:solidFill>
                <a:srgbClr val="000000"/>
              </a:solidFill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3356" y="2961429"/>
            <a:ext cx="4310063" cy="30702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 flipH="1">
            <a:off x="4295488" y="4749800"/>
            <a:ext cx="721012" cy="6577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73503" y="2971515"/>
            <a:ext cx="2673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Using ensemble data</a:t>
            </a:r>
          </a:p>
          <a:p>
            <a:r>
              <a:rPr lang="en-US" dirty="0">
                <a:solidFill>
                  <a:srgbClr val="0000FF"/>
                </a:solidFill>
              </a:rPr>
              <a:t>Using local data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7637" y="2908626"/>
            <a:ext cx="635000" cy="26831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-762210" y="4458172"/>
            <a:ext cx="2235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Error     (less is better)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Not general models ,but  general methods for local models</a:t>
            </a:r>
          </a:p>
        </p:txBody>
      </p:sp>
    </p:spTree>
    <p:extLst>
      <p:ext uri="{BB962C8B-B14F-4D97-AF65-F5344CB8AC3E}">
        <p14:creationId xmlns:p14="http://schemas.microsoft.com/office/powerpoint/2010/main" val="2261709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356"/>
    </mc:Choice>
    <mc:Fallback>
      <p:transition xmlns:p14="http://schemas.microsoft.com/office/powerpoint/2010/main" spd="slow" advTm="15135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1318"/>
            <a:ext cx="8229600" cy="1143000"/>
          </a:xfrm>
        </p:spPr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Certification envelopes  (when not to trust conclusions) </a:t>
            </a:r>
          </a:p>
          <a:p>
            <a:r>
              <a:rPr lang="en-US" sz="2400" dirty="0"/>
              <a:t>Locality matters (when their conclusions do not hold for you)</a:t>
            </a:r>
          </a:p>
          <a:p>
            <a:r>
              <a:rPr lang="en-US" sz="2400" dirty="0"/>
              <a:t>Need “streaming tools” (continually stream over a never ending sequence of new data)</a:t>
            </a:r>
          </a:p>
          <a:p>
            <a:r>
              <a:rPr lang="en-US" sz="2400" dirty="0"/>
              <a:t>Need repair tools (to fix broken ideas)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Verification matters (sooner or later, we all </a:t>
            </a:r>
            <a:r>
              <a:rPr lang="en-US" sz="2400" dirty="0" err="1">
                <a:solidFill>
                  <a:srgbClr val="FFFFFF"/>
                </a:solidFill>
              </a:rPr>
              <a:t>screwup</a:t>
            </a:r>
            <a:r>
              <a:rPr lang="en-US" sz="2400" dirty="0">
                <a:solidFill>
                  <a:srgbClr val="FFFFFF"/>
                </a:solidFill>
              </a:rPr>
              <a:t>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Need to transfer data (Get by with a little help from your friends)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Need compression tools (to save space)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Need privacy tools (so you can share)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What matters?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750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16"/>
    </mc:Choice>
    <mc:Fallback>
      <p:transition xmlns:p14="http://schemas.microsoft.com/office/powerpoint/2010/main" spd="slow" advTm="2071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4765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s-UY" dirty="0" smtClean="0">
                <a:solidFill>
                  <a:schemeClr val="tx1"/>
                </a:solidFill>
                <a:cs typeface="+mj-cs"/>
              </a:rPr>
              <a:t>Sharing matters </a:t>
            </a:r>
            <a:br>
              <a:rPr lang="es-UY" dirty="0" smtClean="0">
                <a:solidFill>
                  <a:schemeClr val="tx1"/>
                </a:solidFill>
                <a:cs typeface="+mj-cs"/>
              </a:rPr>
            </a:br>
            <a:endParaRPr lang="es-ES" dirty="0" smtClean="0">
              <a:solidFill>
                <a:schemeClr val="tx1"/>
              </a:solidFill>
              <a:cs typeface="+mj-cs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73070" y="5472258"/>
            <a:ext cx="4258242" cy="5201371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s-ES" sz="2000" dirty="0" err="1" smtClean="0"/>
              <a:t>How</a:t>
            </a:r>
            <a:r>
              <a:rPr lang="es-ES" sz="2000" dirty="0" smtClean="0"/>
              <a:t> </a:t>
            </a:r>
            <a:r>
              <a:rPr lang="es-ES" sz="2000" dirty="0" err="1" smtClean="0"/>
              <a:t>was</a:t>
            </a:r>
            <a:r>
              <a:rPr lang="es-ES" sz="2000" dirty="0" smtClean="0"/>
              <a:t> </a:t>
            </a:r>
            <a:r>
              <a:rPr lang="es-ES" sz="2000" dirty="0" err="1" smtClean="0"/>
              <a:t>the</a:t>
            </a:r>
            <a:r>
              <a:rPr lang="es-ES" sz="2000" dirty="0" smtClean="0"/>
              <a:t> error </a:t>
            </a:r>
            <a:r>
              <a:rPr lang="es-ES" sz="2000" dirty="0" err="1" smtClean="0"/>
              <a:t>found</a:t>
            </a:r>
            <a:r>
              <a:rPr lang="es-ES" sz="2000" dirty="0" smtClean="0"/>
              <a:t> so </a:t>
            </a:r>
            <a:r>
              <a:rPr lang="es-ES" sz="2000" dirty="0" err="1" smtClean="0"/>
              <a:t>fast</a:t>
            </a:r>
            <a:r>
              <a:rPr lang="es-ES" sz="2000" dirty="0" smtClean="0"/>
              <a:t>?</a:t>
            </a:r>
          </a:p>
          <a:p>
            <a:pPr lvl="1">
              <a:defRPr/>
            </a:pPr>
            <a:r>
              <a:rPr lang="es-ES" sz="2000" dirty="0" smtClean="0"/>
              <a:t>Open </a:t>
            </a:r>
            <a:r>
              <a:rPr lang="es-ES" sz="2000" dirty="0" err="1" smtClean="0"/>
              <a:t>science</a:t>
            </a:r>
            <a:r>
              <a:rPr lang="es-ES" sz="2000" dirty="0" smtClean="0"/>
              <a:t>  </a:t>
            </a:r>
            <a:endParaRPr lang="es-E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-24617" y="934363"/>
            <a:ext cx="9255929" cy="430887"/>
          </a:xfrm>
          <a:prstGeom prst="rect">
            <a:avLst/>
          </a:prstGeom>
          <a:solidFill>
            <a:srgbClr val="9F202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FFFFFF"/>
                </a:solidFill>
              </a:rPr>
              <a:t>Given enough eyes, all bugs are shallow</a:t>
            </a:r>
            <a:endParaRPr lang="en-US" sz="2200" b="1" dirty="0">
              <a:solidFill>
                <a:srgbClr val="FFFFFF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701189"/>
              </p:ext>
            </p:extLst>
          </p:nvPr>
        </p:nvGraphicFramePr>
        <p:xfrm>
          <a:off x="252413" y="1600200"/>
          <a:ext cx="4720657" cy="44932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86808"/>
                <a:gridCol w="3233849"/>
              </a:tblGrid>
              <a:tr h="3683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When (2013)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What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Mar 15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“Better</a:t>
                      </a:r>
                      <a:r>
                        <a:rPr lang="en-US" sz="1600" baseline="0" dirty="0" smtClean="0"/>
                        <a:t> cross-company learning” accepted to MSR’13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Mar 29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Camera-ready</a:t>
                      </a:r>
                      <a:r>
                        <a:rPr lang="en-US" sz="1600" baseline="0" dirty="0" smtClean="0"/>
                        <a:t> submitted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?Apr 10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Pre-prints</a:t>
                      </a:r>
                      <a:r>
                        <a:rPr lang="en-US" sz="1600" baseline="0" dirty="0" smtClean="0"/>
                        <a:t> go on-line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Apr 29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eaLnBrk="1" hangingPunct="1">
                        <a:defRPr/>
                      </a:pPr>
                      <a:r>
                        <a:rPr lang="es-ES" sz="1600" dirty="0" err="1" smtClean="0"/>
                        <a:t>Hyeongmin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Jeon</a:t>
                      </a:r>
                      <a:r>
                        <a:rPr lang="es-ES" sz="1600" dirty="0" smtClean="0"/>
                        <a:t>, </a:t>
                      </a:r>
                      <a:r>
                        <a:rPr lang="es-ES" sz="1600" dirty="0" err="1" smtClean="0"/>
                        <a:t>graduate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student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baseline="0" dirty="0" smtClean="0"/>
                        <a:t> </a:t>
                      </a:r>
                      <a:r>
                        <a:rPr lang="es-ES" sz="1600" dirty="0" smtClean="0"/>
                        <a:t>at Pusan </a:t>
                      </a:r>
                      <a:r>
                        <a:rPr lang="es-ES" sz="1600" dirty="0" err="1" smtClean="0"/>
                        <a:t>Natl</a:t>
                      </a:r>
                      <a:r>
                        <a:rPr lang="es-ES" sz="1600" dirty="0" smtClean="0"/>
                        <a:t>. </a:t>
                      </a:r>
                      <a:r>
                        <a:rPr lang="es-ES" sz="1600" dirty="0" err="1" smtClean="0"/>
                        <a:t>Univ.emailed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us</a:t>
                      </a:r>
                      <a:r>
                        <a:rPr lang="es-ES" sz="1600" dirty="0" smtClean="0"/>
                        <a:t>: </a:t>
                      </a:r>
                      <a:r>
                        <a:rPr lang="es-ES" sz="1600" dirty="0" err="1" smtClean="0"/>
                        <a:t>can’t</a:t>
                      </a:r>
                      <a:r>
                        <a:rPr lang="es-ES" sz="1600" dirty="0" smtClean="0"/>
                        <a:t> reproduce </a:t>
                      </a:r>
                      <a:r>
                        <a:rPr lang="es-ES" sz="1600" dirty="0" err="1" smtClean="0"/>
                        <a:t>result</a:t>
                      </a:r>
                      <a:endParaRPr lang="es-ES" sz="1600" dirty="0" smtClean="0">
                        <a:solidFill>
                          <a:srgbClr val="000000"/>
                        </a:solidFill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May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eaLnBrk="1" hangingPunct="1">
                        <a:defRPr/>
                      </a:pPr>
                      <a:r>
                        <a:rPr lang="es-ES" sz="1600" dirty="0" err="1" smtClean="0"/>
                        <a:t>Fayola</a:t>
                      </a:r>
                      <a:r>
                        <a:rPr lang="es-ES" sz="1600" baseline="0" dirty="0" smtClean="0"/>
                        <a:t> </a:t>
                      </a:r>
                      <a:r>
                        <a:rPr lang="es-ES" sz="1600" dirty="0" err="1" smtClean="0"/>
                        <a:t>Peters</a:t>
                      </a:r>
                      <a:r>
                        <a:rPr lang="es-ES" sz="1600" dirty="0" smtClean="0"/>
                        <a:t>, </a:t>
                      </a:r>
                      <a:r>
                        <a:rPr lang="es-ES" sz="1600" dirty="0" err="1" smtClean="0"/>
                        <a:t>checking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code</a:t>
                      </a:r>
                      <a:r>
                        <a:rPr lang="es-ES" sz="1600" dirty="0" smtClean="0"/>
                        <a:t>, </a:t>
                      </a:r>
                      <a:r>
                        <a:rPr lang="es-ES" sz="1600" dirty="0" err="1" smtClean="0"/>
                        <a:t>found</a:t>
                      </a:r>
                      <a:r>
                        <a:rPr lang="es-ES" sz="1600" dirty="0" smtClean="0"/>
                        <a:t> error.</a:t>
                      </a:r>
                      <a:r>
                        <a:rPr lang="es-ES" sz="1600" baseline="0" dirty="0" smtClean="0"/>
                        <a:t> </a:t>
                      </a:r>
                      <a:r>
                        <a:rPr lang="es-ES" sz="1600" dirty="0" err="1" smtClean="0"/>
                        <a:t>Manic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week</a:t>
                      </a:r>
                      <a:r>
                        <a:rPr lang="es-ES" sz="1600" dirty="0" smtClean="0"/>
                        <a:t> of </a:t>
                      </a:r>
                      <a:r>
                        <a:rPr lang="es-ES" sz="1600" dirty="0" err="1" smtClean="0"/>
                        <a:t>experiments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follow</a:t>
                      </a:r>
                      <a:endParaRPr lang="en-US" sz="1600" dirty="0"/>
                    </a:p>
                  </a:txBody>
                  <a:tcPr/>
                </a:tc>
              </a:tr>
              <a:tr h="41148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May 11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 err="1" smtClean="0"/>
                        <a:t>We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conclude</a:t>
                      </a:r>
                      <a:r>
                        <a:rPr lang="es-ES" sz="1600" baseline="0" dirty="0" smtClean="0"/>
                        <a:t> </a:t>
                      </a:r>
                      <a:r>
                        <a:rPr lang="es-ES" sz="1600" dirty="0" err="1" smtClean="0"/>
                        <a:t>results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definitely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wrong</a:t>
                      </a:r>
                      <a:endParaRPr lang="es-ES" sz="1600" dirty="0" smtClean="0">
                        <a:solidFill>
                          <a:srgbClr val="000000"/>
                        </a:solidFill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May 12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Email</a:t>
                      </a:r>
                      <a:r>
                        <a:rPr lang="en-US" sz="1600" baseline="0" dirty="0" smtClean="0"/>
                        <a:t> MSR organizers. Our penalty? Present paper and its error.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543" y="1638301"/>
            <a:ext cx="3557370" cy="28448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4826000" y="4216400"/>
            <a:ext cx="1358900" cy="1397000"/>
          </a:xfrm>
          <a:prstGeom prst="straightConnector1">
            <a:avLst/>
          </a:prstGeom>
          <a:ln w="76200" cmpd="sng">
            <a:solidFill>
              <a:srgbClr val="9F202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989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549"/>
    </mc:Choice>
    <mc:Fallback>
      <p:transition xmlns:p14="http://schemas.microsoft.com/office/powerpoint/2010/main" spd="slow" advTm="13054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1318"/>
            <a:ext cx="8229600" cy="1143000"/>
          </a:xfrm>
        </p:spPr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Certification envelopes  (when not to trust conclusions) </a:t>
            </a:r>
          </a:p>
          <a:p>
            <a:r>
              <a:rPr lang="en-US" sz="2400" dirty="0">
                <a:solidFill>
                  <a:srgbClr val="FFFFFF"/>
                </a:solidFill>
              </a:rPr>
              <a:t>Locality matters (when their conclusions do not hold for you)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Need “streaming tools” (continually stream over a never ending sequence of new data)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Need repair tools (to fix broken ideas)</a:t>
            </a:r>
          </a:p>
          <a:p>
            <a:r>
              <a:rPr lang="en-US" sz="2400" dirty="0"/>
              <a:t>Verification matters (sooner or later, we all </a:t>
            </a:r>
            <a:r>
              <a:rPr lang="en-US" sz="2400" dirty="0" smtClean="0"/>
              <a:t>screw up</a:t>
            </a:r>
            <a:r>
              <a:rPr lang="en-US" sz="2400" dirty="0"/>
              <a:t>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Need to transfer data (Get by with a little help from your friends)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Need compression tools (to save space)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Need privacy tools (so you can share)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What matters?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382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87"/>
    </mc:Choice>
    <mc:Fallback>
      <p:transition xmlns:p14="http://schemas.microsoft.com/office/powerpoint/2010/main" spd="slow" advTm="1008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anna-static-map-worl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18172"/>
            <a:ext cx="6649526" cy="36735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-30162"/>
            <a:ext cx="8559800" cy="1143000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Transfer matters </a:t>
            </a:r>
            <a:r>
              <a:rPr lang="en-US" sz="4000" dirty="0" smtClean="0">
                <a:solidFill>
                  <a:srgbClr val="000000"/>
                </a:solidFill>
              </a:rPr>
              <a:t>(</a:t>
            </a:r>
            <a:r>
              <a:rPr lang="en-US" sz="4000" dirty="0">
                <a:solidFill>
                  <a:srgbClr val="000000"/>
                </a:solidFill>
              </a:rPr>
              <a:t>and is possible)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852" y="4673602"/>
            <a:ext cx="3567287" cy="2006599"/>
          </a:xfrm>
          <a:prstGeom prst="rect">
            <a:avLst/>
          </a:prstGeom>
        </p:spPr>
      </p:pic>
      <p:pic>
        <p:nvPicPr>
          <p:cNvPr id="10" name="Picture 9" descr="rocketshi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01" y="3911599"/>
            <a:ext cx="2895601" cy="2895601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895600" y="2891373"/>
            <a:ext cx="2006600" cy="0"/>
          </a:xfrm>
          <a:prstGeom prst="straightConnector1">
            <a:avLst/>
          </a:prstGeom>
          <a:ln w="76200" cmpd="sng">
            <a:solidFill>
              <a:schemeClr val="tx2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498112" y="5664200"/>
            <a:ext cx="2209800" cy="0"/>
          </a:xfrm>
          <a:prstGeom prst="straightConnector1">
            <a:avLst/>
          </a:prstGeom>
          <a:ln w="76200" cmpd="sng">
            <a:solidFill>
              <a:schemeClr val="tx2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7696200" y="3437790"/>
            <a:ext cx="1214437" cy="3293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300" dirty="0" err="1" smtClean="0">
                <a:solidFill>
                  <a:schemeClr val="bg1">
                    <a:lumMod val="50000"/>
                  </a:schemeClr>
                </a:solidFill>
              </a:rPr>
              <a:t>B.Turhan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300" dirty="0" err="1" smtClean="0">
                <a:solidFill>
                  <a:schemeClr val="bg1">
                    <a:lumMod val="50000"/>
                  </a:schemeClr>
                </a:solidFill>
              </a:rPr>
              <a:t>T.Menzies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300" dirty="0" smtClean="0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sz="1300" dirty="0" err="1" smtClean="0">
                <a:solidFill>
                  <a:schemeClr val="bg1">
                    <a:lumMod val="50000"/>
                  </a:schemeClr>
                </a:solidFill>
              </a:rPr>
              <a:t>Bener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300" dirty="0" smtClean="0">
                <a:solidFill>
                  <a:schemeClr val="bg1">
                    <a:lumMod val="50000"/>
                  </a:schemeClr>
                </a:solidFill>
              </a:rPr>
              <a:t>J. 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Di Stefano. 2009. On the relative value of cross-company and within-company data for defect prediction. Empirical </a:t>
            </a:r>
            <a:r>
              <a:rPr lang="en-US" sz="1300" dirty="0" err="1">
                <a:solidFill>
                  <a:schemeClr val="bg1">
                    <a:lumMod val="50000"/>
                  </a:schemeClr>
                </a:solidFill>
              </a:rPr>
              <a:t>Softw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1300" dirty="0" smtClean="0">
                <a:solidFill>
                  <a:schemeClr val="bg1">
                    <a:lumMod val="50000"/>
                  </a:schemeClr>
                </a:solidFill>
              </a:rPr>
              <a:t>Eng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1300" dirty="0" smtClean="0">
                <a:solidFill>
                  <a:schemeClr val="bg1">
                    <a:lumMod val="50000"/>
                  </a:schemeClr>
                </a:solidFill>
              </a:rPr>
              <a:t>14(5) 2009,</a:t>
            </a:r>
            <a:endParaRPr lang="en-U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When not enough local data, ask your friends</a:t>
            </a:r>
          </a:p>
        </p:txBody>
      </p:sp>
    </p:spTree>
    <p:extLst>
      <p:ext uri="{BB962C8B-B14F-4D97-AF65-F5344CB8AC3E}">
        <p14:creationId xmlns:p14="http://schemas.microsoft.com/office/powerpoint/2010/main" val="2005170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184"/>
    </mc:Choice>
    <mc:Fallback>
      <p:transition xmlns:p14="http://schemas.microsoft.com/office/powerpoint/2010/main" spd="slow" advTm="4518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1318"/>
            <a:ext cx="8229600" cy="1143000"/>
          </a:xfrm>
        </p:spPr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Certification envelopes  (when not to trust conclusions) </a:t>
            </a:r>
          </a:p>
          <a:p>
            <a:r>
              <a:rPr lang="en-US" sz="2400" dirty="0">
                <a:solidFill>
                  <a:srgbClr val="FFFFFF"/>
                </a:solidFill>
              </a:rPr>
              <a:t>Locality matters (when their conclusions do not hold for you)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Need “streaming tools” (continually stream over a never ending sequence of new data)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Need repair tools (to fix broken ideas)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Verification matters (sooner or later, we all </a:t>
            </a:r>
            <a:r>
              <a:rPr lang="en-US" sz="2400" dirty="0" smtClean="0">
                <a:solidFill>
                  <a:srgbClr val="FFFFFF"/>
                </a:solidFill>
              </a:rPr>
              <a:t>screw up</a:t>
            </a:r>
            <a:r>
              <a:rPr lang="en-US" sz="2400" dirty="0">
                <a:solidFill>
                  <a:srgbClr val="FFFFFF"/>
                </a:solidFill>
              </a:rPr>
              <a:t>)</a:t>
            </a:r>
          </a:p>
          <a:p>
            <a:r>
              <a:rPr lang="en-US" sz="2400" dirty="0"/>
              <a:t>Need to transfer data </a:t>
            </a:r>
            <a:r>
              <a:rPr lang="en-US" sz="2400" dirty="0" smtClean="0"/>
              <a:t>(get </a:t>
            </a:r>
            <a:r>
              <a:rPr lang="en-US" sz="2400" dirty="0"/>
              <a:t>by with a little help from your friends)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Need compression tools (to save space)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Need privacy tools (so you can share)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What matters?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159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89"/>
    </mc:Choice>
    <mc:Fallback>
      <p:transition xmlns:p14="http://schemas.microsoft.com/office/powerpoint/2010/main" spd="slow" advTm="958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Compression</a:t>
            </a:r>
            <a:r>
              <a:rPr lang="en-US" dirty="0"/>
              <a:t> </a:t>
            </a:r>
            <a:r>
              <a:rPr lang="en-US" dirty="0" smtClean="0"/>
              <a:t>and privacy matter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Facebook, Google, Netflix </a:t>
            </a:r>
            <a:r>
              <a:rPr lang="en-US" dirty="0" err="1" smtClean="0"/>
              <a:t>etc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Small X% of all users are subjects in continual experiments: </a:t>
            </a:r>
            <a:r>
              <a:rPr lang="en-US" dirty="0"/>
              <a:t>t</a:t>
            </a:r>
            <a:r>
              <a:rPr lang="en-US" dirty="0" smtClean="0"/>
              <a:t>esting new features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Data from studies, retained indefinitely, warehoused</a:t>
            </a:r>
          </a:p>
          <a:p>
            <a:pPr lvl="1"/>
            <a:r>
              <a:rPr lang="en-US" dirty="0" smtClean="0"/>
              <a:t>Problems with volume (needs compression)</a:t>
            </a:r>
          </a:p>
          <a:p>
            <a:pPr lvl="1"/>
            <a:r>
              <a:rPr lang="en-US" dirty="0" smtClean="0"/>
              <a:t>Problems with confidentiality (needs privacy)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If I want to challenge the conclusions made by Facebook, Google, Netflix,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I need to be able to access, privately, that data</a:t>
            </a:r>
          </a:p>
          <a:p>
            <a:pPr lvl="1"/>
            <a:r>
              <a:rPr lang="en-US" dirty="0" smtClean="0"/>
              <a:t>(needs trusted sharing)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FFFF"/>
                </a:solidFill>
              </a:rPr>
              <a:t>Squeezing and secrets</a:t>
            </a:r>
            <a:endParaRPr lang="en-US" sz="2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972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173"/>
    </mc:Choice>
    <mc:Fallback>
      <p:transition xmlns:p14="http://schemas.microsoft.com/office/powerpoint/2010/main" spd="slow" advTm="7117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1318"/>
            <a:ext cx="8229600" cy="1143000"/>
          </a:xfrm>
        </p:spPr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Certification envelopes  (when not to trust conclusions) </a:t>
            </a:r>
          </a:p>
          <a:p>
            <a:r>
              <a:rPr lang="en-US" sz="2400" dirty="0">
                <a:solidFill>
                  <a:srgbClr val="FFFFFF"/>
                </a:solidFill>
              </a:rPr>
              <a:t>Locality matters (when their conclusions do not hold for you)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Need “streaming tools” (continually stream over a never ending sequence of new data)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Need repair tools (to fix broken ideas)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Verification matters (sooner or later, we all </a:t>
            </a:r>
            <a:r>
              <a:rPr lang="en-US" sz="2400" dirty="0" smtClean="0">
                <a:solidFill>
                  <a:srgbClr val="FFFFFF"/>
                </a:solidFill>
              </a:rPr>
              <a:t>screw up</a:t>
            </a:r>
            <a:r>
              <a:rPr lang="en-US" sz="2400" dirty="0">
                <a:solidFill>
                  <a:srgbClr val="FFFFFF"/>
                </a:solidFill>
              </a:rPr>
              <a:t>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Need to transfer data (Get by with a little help from your friends)</a:t>
            </a:r>
          </a:p>
          <a:p>
            <a:r>
              <a:rPr lang="en-US" sz="2400" dirty="0"/>
              <a:t>Need compression tools (to save space)</a:t>
            </a:r>
          </a:p>
          <a:p>
            <a:r>
              <a:rPr lang="en-US" sz="2400" dirty="0"/>
              <a:t>Need privacy tools (so you can share)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What matters?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224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69"/>
    </mc:Choice>
    <mc:Fallback>
      <p:transition xmlns:p14="http://schemas.microsoft.com/office/powerpoint/2010/main" spd="slow" advTm="726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957070" y="2393864"/>
            <a:ext cx="15036800" cy="9774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0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6295" y="950371"/>
            <a:ext cx="5743131" cy="4075545"/>
          </a:xfrm>
        </p:spPr>
        <p:txBody>
          <a:bodyPr>
            <a:noAutofit/>
          </a:bodyPr>
          <a:lstStyle/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b="1" dirty="0" smtClean="0">
                <a:solidFill>
                  <a:srgbClr val="FFFFFF"/>
                </a:solidFill>
              </a:rPr>
              <a:t>Software tools for </a:t>
            </a:r>
            <a:br>
              <a:rPr lang="en-US" sz="2400" b="1" dirty="0" smtClean="0">
                <a:solidFill>
                  <a:srgbClr val="FFFFFF"/>
                </a:solidFill>
              </a:rPr>
            </a:br>
            <a:r>
              <a:rPr lang="en-US" sz="2400" b="1" dirty="0" smtClean="0">
                <a:solidFill>
                  <a:srgbClr val="FFFFFF"/>
                </a:solidFill>
              </a:rPr>
              <a:t>“citizen scientists”.</a:t>
            </a:r>
            <a:br>
              <a:rPr lang="en-US" sz="2400" b="1" dirty="0" smtClean="0">
                <a:solidFill>
                  <a:srgbClr val="FFFFFF"/>
                </a:solidFill>
              </a:rPr>
            </a:br>
            <a:endParaRPr lang="en-US" sz="2400" b="1" dirty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Beyond mere 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data repositories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What happens when decision 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software goes wrong?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Proposed services for 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</a:rPr>
              <a:t>nextgen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 repositories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The Future?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348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88"/>
    </mc:Choice>
    <mc:Fallback>
      <p:transition xmlns:p14="http://schemas.microsoft.com/office/powerpoint/2010/main" spd="slow" advTm="568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1318"/>
            <a:ext cx="8229600" cy="1143000"/>
          </a:xfrm>
        </p:spPr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Certification envelopes  (when not to trust conclusions) </a:t>
            </a:r>
          </a:p>
          <a:p>
            <a:r>
              <a:rPr lang="en-US" sz="2400" dirty="0">
                <a:solidFill>
                  <a:srgbClr val="000000"/>
                </a:solidFill>
              </a:rPr>
              <a:t>Locality matters (when their conclusions do not hold for you)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Need “streaming tools” (continually stream over a never ending sequence of new data)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Need repair tools (to fix broken ideas)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Verification matters (sooner or later, we all </a:t>
            </a:r>
            <a:r>
              <a:rPr lang="en-US" sz="2400" dirty="0" smtClean="0">
                <a:solidFill>
                  <a:srgbClr val="000000"/>
                </a:solidFill>
              </a:rPr>
              <a:t>screw up</a:t>
            </a:r>
            <a:r>
              <a:rPr lang="en-US" sz="2400" dirty="0">
                <a:solidFill>
                  <a:srgbClr val="000000"/>
                </a:solidFill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Need to transfer data </a:t>
            </a:r>
            <a:r>
              <a:rPr lang="en-US" sz="2400" dirty="0" smtClean="0">
                <a:solidFill>
                  <a:srgbClr val="000000"/>
                </a:solidFill>
              </a:rPr>
              <a:t>(get </a:t>
            </a:r>
            <a:r>
              <a:rPr lang="en-US" sz="2400" dirty="0">
                <a:solidFill>
                  <a:srgbClr val="000000"/>
                </a:solidFill>
              </a:rPr>
              <a:t>by with a little help from your friends)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Need compression tools (to save space)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Need privacy tools (so you can share)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What matters?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750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00"/>
    </mc:Choice>
    <mc:Fallback>
      <p:transition xmlns:p14="http://schemas.microsoft.com/office/powerpoint/2010/main" spd="slow" advTm="88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54200"/>
            <a:ext cx="7620000" cy="4953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 hierarchy of services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89600" y="1854200"/>
            <a:ext cx="2997200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Each cell link here is one masters-by-research  or Ph.D. thesis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809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211"/>
    </mc:Choice>
    <mc:Fallback>
      <p:transition xmlns:p14="http://schemas.microsoft.com/office/powerpoint/2010/main" spd="slow" advTm="4521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957070" y="2393864"/>
            <a:ext cx="15036800" cy="9774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0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6295" y="950371"/>
            <a:ext cx="5743131" cy="4075545"/>
          </a:xfrm>
        </p:spPr>
        <p:txBody>
          <a:bodyPr>
            <a:noAutofit/>
          </a:bodyPr>
          <a:lstStyle/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Software tools for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“citizen scientists”.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Beyond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mere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data repositories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What happens when decision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software goes wrong?</a:t>
            </a:r>
            <a:r>
              <a:rPr lang="en-US" sz="2400" b="1" dirty="0" smtClean="0">
                <a:solidFill>
                  <a:srgbClr val="FFFFFF"/>
                </a:solidFill>
              </a:rPr>
              <a:t/>
            </a:r>
            <a:br>
              <a:rPr lang="en-US" sz="2400" b="1" dirty="0" smtClean="0">
                <a:solidFill>
                  <a:srgbClr val="FFFFFF"/>
                </a:solidFill>
              </a:rPr>
            </a:br>
            <a:endParaRPr lang="en-US" sz="2400" b="1" dirty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b="1" dirty="0" smtClean="0">
                <a:solidFill>
                  <a:schemeClr val="bg1"/>
                </a:solidFill>
              </a:rPr>
              <a:t>Proposed services for 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err="1" smtClean="0">
                <a:solidFill>
                  <a:schemeClr val="bg1"/>
                </a:solidFill>
              </a:rPr>
              <a:t>nextgen</a:t>
            </a:r>
            <a:r>
              <a:rPr lang="en-US" sz="2400" b="1" dirty="0" smtClean="0">
                <a:solidFill>
                  <a:schemeClr val="bg1"/>
                </a:solidFill>
              </a:rPr>
              <a:t> repositories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endParaRPr lang="en-US" sz="2400" b="1" dirty="0">
              <a:solidFill>
                <a:schemeClr val="bg1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The Future?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6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64"/>
    </mc:Choice>
    <mc:Fallback>
      <p:transition xmlns:p14="http://schemas.microsoft.com/office/powerpoint/2010/main" spd="slow" advTm="506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710" y="3034292"/>
            <a:ext cx="4589235" cy="42682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Based on WHERE:  O(N)</a:t>
            </a:r>
            <a:br>
              <a:rPr lang="en-US" dirty="0" smtClean="0"/>
            </a:br>
            <a:r>
              <a:rPr lang="en-US" dirty="0" smtClean="0"/>
              <a:t>top-down divisive </a:t>
            </a:r>
            <a:r>
              <a:rPr lang="en-US" dirty="0" err="1" smtClean="0"/>
              <a:t>clusterings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7725"/>
            <a:ext cx="8229600" cy="4525963"/>
          </a:xfrm>
        </p:spPr>
        <p:txBody>
          <a:bodyPr>
            <a:noAutofit/>
          </a:bodyPr>
          <a:lstStyle/>
          <a:p>
            <a:r>
              <a:rPr lang="en-US" sz="2000" dirty="0" smtClean="0"/>
              <a:t>Fast:  works on an approximation to eigenvectors (the FASTMAP heuristic)</a:t>
            </a:r>
            <a:br>
              <a:rPr lang="en-US" sz="2000" dirty="0" smtClean="0"/>
            </a:br>
            <a:r>
              <a:rPr lang="en-US" sz="2000" dirty="0" err="1" smtClean="0"/>
              <a:t>Faloutsos</a:t>
            </a:r>
            <a:r>
              <a:rPr lang="en-US" sz="2000" dirty="0"/>
              <a:t>  [1995</a:t>
            </a:r>
            <a:r>
              <a:rPr lang="en-US" sz="2000" dirty="0" smtClean="0"/>
              <a:t>]. A  O(N</a:t>
            </a:r>
            <a:r>
              <a:rPr lang="en-US" sz="2000" dirty="0"/>
              <a:t>) generation of axis of large variability</a:t>
            </a:r>
          </a:p>
          <a:p>
            <a:pPr lvl="1" indent="-280988">
              <a:buFont typeface="Arial"/>
              <a:buChar char="•"/>
            </a:pPr>
            <a:r>
              <a:rPr lang="en-US" sz="2000" dirty="0"/>
              <a:t>Pick any point </a:t>
            </a:r>
            <a:r>
              <a:rPr lang="en-US" sz="2000" dirty="0" smtClean="0"/>
              <a:t>X; </a:t>
            </a:r>
            <a:endParaRPr lang="en-US" sz="2000" dirty="0"/>
          </a:p>
          <a:p>
            <a:pPr lvl="1" indent="-280988">
              <a:buFont typeface="Arial"/>
              <a:buChar char="•"/>
            </a:pPr>
            <a:r>
              <a:rPr lang="en-US" sz="2000" dirty="0" smtClean="0"/>
              <a:t>Find E= East =  </a:t>
            </a:r>
            <a:r>
              <a:rPr lang="en-US" sz="2000" dirty="0"/>
              <a:t>furthest from </a:t>
            </a:r>
            <a:r>
              <a:rPr lang="en-US" sz="2000" dirty="0" smtClean="0"/>
              <a:t>X, </a:t>
            </a:r>
            <a:endParaRPr lang="en-US" sz="2000" dirty="0"/>
          </a:p>
          <a:p>
            <a:pPr lvl="1" indent="-280988">
              <a:buFont typeface="Arial"/>
              <a:buChar char="•"/>
            </a:pPr>
            <a:r>
              <a:rPr lang="en-US" sz="2000" dirty="0" smtClean="0"/>
              <a:t> Find W = West  </a:t>
            </a:r>
            <a:r>
              <a:rPr lang="en-US" sz="2000" dirty="0"/>
              <a:t>furthest from </a:t>
            </a:r>
            <a:r>
              <a:rPr lang="en-US" sz="2000" dirty="0" smtClean="0"/>
              <a:t>East. </a:t>
            </a:r>
          </a:p>
          <a:p>
            <a:pPr lvl="1" indent="-280988">
              <a:buFont typeface="Arial"/>
              <a:buChar char="•"/>
            </a:pPr>
            <a:r>
              <a:rPr lang="en-US" sz="2000" dirty="0" smtClean="0"/>
              <a:t>East, West = “the poles”</a:t>
            </a:r>
          </a:p>
          <a:p>
            <a:pPr marL="461962" lvl="1" indent="0">
              <a:buNone/>
            </a:pPr>
            <a:endParaRPr lang="en-US" sz="2000" dirty="0"/>
          </a:p>
          <a:p>
            <a:r>
              <a:rPr lang="en-US" sz="2000" dirty="0" smtClean="0"/>
              <a:t>All </a:t>
            </a:r>
            <a:r>
              <a:rPr lang="en-US" sz="2000" dirty="0"/>
              <a:t>points have distance </a:t>
            </a:r>
            <a:r>
              <a:rPr lang="en-US" sz="2000" dirty="0" err="1"/>
              <a:t>a,b</a:t>
            </a:r>
            <a:r>
              <a:rPr lang="en-US" sz="2000" dirty="0"/>
              <a:t> to </a:t>
            </a:r>
            <a:r>
              <a:rPr lang="en-US" sz="2000" dirty="0" smtClean="0"/>
              <a:t>(E,</a:t>
            </a:r>
            <a:r>
              <a:rPr lang="en-US" sz="2000" dirty="0"/>
              <a:t>W</a:t>
            </a:r>
            <a:r>
              <a:rPr lang="en-US" sz="2000" dirty="0" smtClean="0"/>
              <a:t>) </a:t>
            </a:r>
            <a:endParaRPr lang="en-US" sz="2000" dirty="0"/>
          </a:p>
          <a:p>
            <a:pPr lvl="1" indent="-227013">
              <a:buFont typeface="Arial"/>
              <a:buChar char="•"/>
            </a:pPr>
            <a:r>
              <a:rPr lang="en-US" sz="2000" dirty="0"/>
              <a:t>c = </a:t>
            </a:r>
            <a:r>
              <a:rPr lang="en-US" sz="2000" dirty="0" err="1"/>
              <a:t>dist</a:t>
            </a:r>
            <a:r>
              <a:rPr lang="en-US" sz="2000" dirty="0" smtClean="0"/>
              <a:t>(W,</a:t>
            </a:r>
            <a:r>
              <a:rPr lang="en-US" sz="2000" dirty="0"/>
              <a:t>E</a:t>
            </a:r>
            <a:r>
              <a:rPr lang="en-US" sz="2000" dirty="0" smtClean="0"/>
              <a:t>)</a:t>
            </a:r>
            <a:endParaRPr lang="en-US" sz="2000" dirty="0"/>
          </a:p>
          <a:p>
            <a:pPr lvl="1" indent="-227013">
              <a:buFont typeface="Arial"/>
              <a:buChar char="•"/>
            </a:pPr>
            <a:r>
              <a:rPr lang="en-US" sz="2000" dirty="0" smtClean="0"/>
              <a:t>x </a:t>
            </a:r>
            <a:r>
              <a:rPr lang="en-US" sz="2000" dirty="0"/>
              <a:t>= (a</a:t>
            </a:r>
            <a:r>
              <a:rPr lang="en-US" sz="2000" baseline="30000" dirty="0"/>
              <a:t>2</a:t>
            </a:r>
            <a:r>
              <a:rPr lang="en-US" sz="2000" dirty="0"/>
              <a:t> + c</a:t>
            </a:r>
            <a:r>
              <a:rPr lang="en-US" sz="2000" baseline="30000" dirty="0"/>
              <a:t>2</a:t>
            </a:r>
            <a:r>
              <a:rPr lang="en-US" sz="2000" dirty="0"/>
              <a:t> − b</a:t>
            </a:r>
            <a:r>
              <a:rPr lang="en-US" sz="2000" baseline="30000" dirty="0"/>
              <a:t>2</a:t>
            </a:r>
            <a:r>
              <a:rPr lang="en-US" sz="2000" dirty="0"/>
              <a:t>)/2c </a:t>
            </a:r>
            <a:r>
              <a:rPr lang="en-US" sz="2000" dirty="0" smtClean="0"/>
              <a:t> </a:t>
            </a:r>
          </a:p>
          <a:p>
            <a:pPr marL="515937" lvl="1" indent="0">
              <a:buNone/>
            </a:pPr>
            <a:endParaRPr lang="en-US" sz="2000" dirty="0"/>
          </a:p>
          <a:p>
            <a:r>
              <a:rPr lang="en-US" sz="2000" dirty="0"/>
              <a:t>Find median(x</a:t>
            </a:r>
            <a:r>
              <a:rPr lang="en-US" sz="2000" dirty="0" smtClean="0"/>
              <a:t>), </a:t>
            </a:r>
            <a:r>
              <a:rPr lang="en-US" sz="2000" dirty="0" err="1"/>
              <a:t>r</a:t>
            </a:r>
            <a:r>
              <a:rPr lang="en-US" sz="2000" dirty="0" err="1" smtClean="0"/>
              <a:t>ecurse</a:t>
            </a:r>
            <a:r>
              <a:rPr lang="en-US" sz="2000" dirty="0" smtClean="0"/>
              <a:t> on each half</a:t>
            </a:r>
            <a:endParaRPr lang="en-US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823980" y="2164987"/>
            <a:ext cx="8245475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buNone/>
            </a:pPr>
            <a:r>
              <a:rPr lang="en-US" sz="1700" dirty="0" smtClean="0"/>
              <a:t> </a:t>
            </a:r>
          </a:p>
          <a:p>
            <a:pPr lvl="1" indent="-227013">
              <a:buFont typeface="Arial"/>
              <a:buChar char="•"/>
            </a:pPr>
            <a:endParaRPr lang="en-US" sz="2000" dirty="0" smtClean="0"/>
          </a:p>
          <a:p>
            <a:pPr lvl="1" indent="-227013"/>
            <a:endParaRPr lang="en-US" sz="20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04710" y="6604000"/>
            <a:ext cx="4956790" cy="8763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9066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031"/>
    </mc:Choice>
    <mc:Fallback>
      <p:transition xmlns:p14="http://schemas.microsoft.com/office/powerpoint/2010/main" spd="slow" advTm="93031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54200"/>
            <a:ext cx="7620000" cy="4953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 hierarchy of services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625600" y="1917432"/>
            <a:ext cx="12446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4152900" y="4025900"/>
            <a:ext cx="1860550" cy="583659"/>
          </a:xfrm>
          <a:prstGeom prst="line">
            <a:avLst/>
          </a:prstGeom>
          <a:ln w="9525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67894" y="1917432"/>
            <a:ext cx="132715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Executing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857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15"/>
    </mc:Choice>
    <mc:Fallback>
      <p:transition xmlns:p14="http://schemas.microsoft.com/office/powerpoint/2010/main" spd="slow" advTm="961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Locality and transfer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68300" y="1535116"/>
            <a:ext cx="4040188" cy="639762"/>
          </a:xfrm>
          <a:solidFill>
            <a:srgbClr val="800000"/>
          </a:solidFill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Locality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66699" y="2174875"/>
            <a:ext cx="4187831" cy="3951288"/>
          </a:xfrm>
        </p:spPr>
        <p:txBody>
          <a:bodyPr>
            <a:normAutofit/>
          </a:bodyPr>
          <a:lstStyle/>
          <a:p>
            <a:r>
              <a:rPr lang="en-US" dirty="0" smtClean="0"/>
              <a:t>Locality:</a:t>
            </a:r>
          </a:p>
          <a:p>
            <a:pPr lvl="1"/>
            <a:r>
              <a:rPr lang="en-US" dirty="0" smtClean="0"/>
              <a:t> Butcher </a:t>
            </a:r>
            <a:r>
              <a:rPr lang="en-US" dirty="0"/>
              <a:t>(WVU</a:t>
            </a:r>
            <a:r>
              <a:rPr lang="en-US" dirty="0" smtClean="0"/>
              <a:t>), Menzies et al. </a:t>
            </a:r>
          </a:p>
          <a:p>
            <a:pPr lvl="1"/>
            <a:r>
              <a:rPr lang="en-US" i="1" dirty="0" smtClean="0"/>
              <a:t>TSE</a:t>
            </a:r>
            <a:r>
              <a:rPr lang="en-US" i="1" dirty="0"/>
              <a:t>’13, Local versus global. </a:t>
            </a:r>
          </a:p>
          <a:p>
            <a:pPr lvl="1"/>
            <a:endParaRPr lang="en-US" i="1" dirty="0" smtClean="0"/>
          </a:p>
          <a:p>
            <a:pPr lvl="1"/>
            <a:r>
              <a:rPr lang="en-US" dirty="0" smtClean="0"/>
              <a:t>Models </a:t>
            </a:r>
            <a:r>
              <a:rPr lang="en-US" dirty="0"/>
              <a:t>from all data have worse medians and larger variances than models from WHERE’s </a:t>
            </a:r>
            <a:r>
              <a:rPr lang="en-US" dirty="0" smtClean="0"/>
              <a:t>clusters</a:t>
            </a:r>
          </a:p>
          <a:p>
            <a:pPr lvl="2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6131" y="1535116"/>
            <a:ext cx="4041775" cy="639762"/>
          </a:xfrm>
          <a:solidFill>
            <a:srgbClr val="800000"/>
          </a:solidFill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Transfer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54530" y="2174875"/>
            <a:ext cx="4498970" cy="3951288"/>
          </a:xfrm>
        </p:spPr>
        <p:txBody>
          <a:bodyPr>
            <a:normAutofit/>
          </a:bodyPr>
          <a:lstStyle/>
          <a:p>
            <a:r>
              <a:rPr lang="en-US" dirty="0"/>
              <a:t>Transfer:</a:t>
            </a:r>
          </a:p>
          <a:p>
            <a:pPr lvl="1"/>
            <a:r>
              <a:rPr lang="en-US" dirty="0" err="1" smtClean="0"/>
              <a:t>Kocaguneli</a:t>
            </a:r>
            <a:r>
              <a:rPr lang="en-US" dirty="0" smtClean="0"/>
              <a:t> (</a:t>
            </a:r>
            <a:r>
              <a:rPr lang="en-US" dirty="0"/>
              <a:t>WVU), Menzies et al.</a:t>
            </a:r>
          </a:p>
          <a:p>
            <a:pPr lvl="1"/>
            <a:r>
              <a:rPr lang="en-US" i="1" dirty="0" err="1"/>
              <a:t>ESEJournal</a:t>
            </a:r>
            <a:r>
              <a:rPr lang="en-US" i="1" dirty="0"/>
              <a:t> 2014, Transfer </a:t>
            </a:r>
            <a:r>
              <a:rPr lang="en-US" i="1" dirty="0" smtClean="0"/>
              <a:t>learning</a:t>
            </a:r>
          </a:p>
          <a:p>
            <a:pPr marL="457200" lvl="1" indent="0">
              <a:buNone/>
            </a:pPr>
            <a:endParaRPr lang="en-US" i="1" dirty="0"/>
          </a:p>
          <a:p>
            <a:pPr lvl="1"/>
            <a:r>
              <a:rPr lang="en-US" dirty="0"/>
              <a:t>Hierarchical clustering, </a:t>
            </a:r>
          </a:p>
          <a:p>
            <a:pPr lvl="1"/>
            <a:r>
              <a:rPr lang="en-US" dirty="0"/>
              <a:t>Each test instance uses cluster tree to selects its own training  (ignore “weak” clusters- those with high variance)</a:t>
            </a:r>
          </a:p>
          <a:p>
            <a:pPr lvl="1"/>
            <a:r>
              <a:rPr lang="en-US" dirty="0"/>
              <a:t>Works for cross</a:t>
            </a:r>
            <a:r>
              <a:rPr lang="en-US" dirty="0" smtClean="0"/>
              <a:t>-company </a:t>
            </a:r>
            <a:r>
              <a:rPr lang="en-US" dirty="0"/>
              <a:t>and cross-time transfer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546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038"/>
    </mc:Choice>
    <mc:Fallback>
      <p:transition xmlns:p14="http://schemas.microsoft.com/office/powerpoint/2010/main" spd="slow" advTm="9403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54200"/>
            <a:ext cx="7620000" cy="4953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 hierarchy of services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625600" y="1917432"/>
            <a:ext cx="12446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3200" y="2755632"/>
            <a:ext cx="8255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03200" y="3695431"/>
            <a:ext cx="8255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3200" y="4584431"/>
            <a:ext cx="8255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78200" y="2793732"/>
            <a:ext cx="10922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4152900" y="4025900"/>
            <a:ext cx="1860550" cy="583659"/>
          </a:xfrm>
          <a:prstGeom prst="line">
            <a:avLst/>
          </a:prstGeom>
          <a:ln w="9525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5" name="Rectangle 14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67671" y="2442492"/>
            <a:ext cx="1308323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Published 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367894" y="1917432"/>
            <a:ext cx="132715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Executing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402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62"/>
    </mc:Choice>
    <mc:Fallback>
      <p:transition xmlns:p14="http://schemas.microsoft.com/office/powerpoint/2010/main" spd="slow" advTm="956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1669042"/>
            <a:ext cx="4589235" cy="42682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616" y="1730375"/>
            <a:ext cx="4119058" cy="3238499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clustering </a:t>
            </a:r>
            <a:r>
              <a:rPr lang="en-US" dirty="0" smtClean="0">
                <a:sym typeface="Wingdings"/>
              </a:rPr>
              <a:t> </a:t>
            </a:r>
            <a:r>
              <a:rPr lang="en-US" dirty="0" smtClean="0"/>
              <a:t>compression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(poles = approximate shape of data)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48610" y="4576286"/>
            <a:ext cx="4770825" cy="13609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578100" y="5337085"/>
            <a:ext cx="49039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If cluster to leaves of size </a:t>
            </a:r>
            <a:r>
              <a:rPr lang="en-US" dirty="0" err="1" smtClean="0"/>
              <a:t>sqrt</a:t>
            </a:r>
            <a:r>
              <a:rPr lang="en-US" dirty="0"/>
              <a:t>(</a:t>
            </a:r>
            <a:r>
              <a:rPr lang="en-US" dirty="0" smtClean="0"/>
              <a:t>n),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O</a:t>
            </a:r>
            <a:r>
              <a:rPr lang="en-US" dirty="0" smtClean="0"/>
              <a:t>nly need 2*</a:t>
            </a:r>
            <a:r>
              <a:rPr lang="en-US" dirty="0" err="1" smtClean="0"/>
              <a:t>sqrt</a:t>
            </a:r>
            <a:r>
              <a:rPr lang="en-US" dirty="0" smtClean="0"/>
              <a:t>(n)-1 nodes, each with 2 poles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So 4*</a:t>
            </a:r>
            <a:r>
              <a:rPr lang="en-US" dirty="0" err="1" smtClean="0"/>
              <a:t>sqrt</a:t>
            </a:r>
            <a:r>
              <a:rPr lang="en-US" dirty="0" smtClean="0"/>
              <a:t>(n) – 2 examples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Which we can reduce, later (see optimization)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673"/>
    </mc:Choice>
    <mc:Fallback>
      <p:transition xmlns:p14="http://schemas.microsoft.com/office/powerpoint/2010/main" spd="slow" advTm="7167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By the way, remember the RHS tree: we’ll be using it a lot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1669042"/>
            <a:ext cx="4589235" cy="42682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616" y="1730375"/>
            <a:ext cx="4119058" cy="32384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8610" y="4576286"/>
            <a:ext cx="4770825" cy="13609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600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36"/>
    </mc:Choice>
    <mc:Fallback>
      <p:transition xmlns:p14="http://schemas.microsoft.com/office/powerpoint/2010/main" spd="slow" advTm="1463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compression </a:t>
            </a:r>
            <a:r>
              <a:rPr lang="en-US" dirty="0" smtClean="0">
                <a:sym typeface="Wingdings"/>
              </a:rPr>
              <a:t> </a:t>
            </a:r>
            <a:r>
              <a:rPr lang="en-US" dirty="0" smtClean="0"/>
              <a:t>prediction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4124" y="1584325"/>
            <a:ext cx="37782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Call each leaf one “class”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Run a decision tree learner to find a model for the “classes”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69534" y="5553163"/>
            <a:ext cx="4189180" cy="12003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Vasil</a:t>
            </a:r>
            <a:r>
              <a:rPr lang="en-US" dirty="0"/>
              <a:t> </a:t>
            </a:r>
            <a:r>
              <a:rPr lang="en-US" dirty="0" err="1" smtClean="0"/>
              <a:t>Papakroni</a:t>
            </a:r>
            <a:r>
              <a:rPr lang="en-US" dirty="0" smtClean="0"/>
              <a:t>, WVU masters thesis, 2012</a:t>
            </a:r>
          </a:p>
          <a:p>
            <a:pPr algn="ctr"/>
            <a:r>
              <a:rPr lang="en-US" dirty="0" smtClean="0"/>
              <a:t>Prediction using WHERE’s clusters works </a:t>
            </a:r>
          </a:p>
          <a:p>
            <a:pPr algn="ctr"/>
            <a:r>
              <a:rPr lang="en-US" dirty="0" smtClean="0"/>
              <a:t>Just as well as other standard methods  </a:t>
            </a:r>
          </a:p>
          <a:p>
            <a:pPr algn="ctr"/>
            <a:r>
              <a:rPr lang="en-US" dirty="0" smtClean="0"/>
              <a:t>(for software effort and defect estimation)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171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043"/>
    </mc:Choice>
    <mc:Fallback>
      <p:transition xmlns:p14="http://schemas.microsoft.com/office/powerpoint/2010/main" spd="slow" advTm="8704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278546" y="3369071"/>
            <a:ext cx="868234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999" y="201509"/>
            <a:ext cx="7518401" cy="1487091"/>
          </a:xfrm>
        </p:spPr>
        <p:txBody>
          <a:bodyPr>
            <a:noAutofit/>
          </a:bodyPr>
          <a:lstStyle/>
          <a:p>
            <a:r>
              <a:rPr lang="en-US" sz="3600" dirty="0" smtClean="0"/>
              <a:t>Data mining tools should, </a:t>
            </a:r>
            <a:br>
              <a:rPr lang="en-US" sz="3600" dirty="0" smtClean="0"/>
            </a:br>
            <a:r>
              <a:rPr lang="en-US" sz="3600" dirty="0" smtClean="0"/>
              <a:t>and can, do much more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5912" y="1739902"/>
            <a:ext cx="8968088" cy="4525963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2400" dirty="0" smtClean="0"/>
              <a:t>Operating systems do more than just schedule processes: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Editors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Compilers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File systems,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Network</a:t>
            </a:r>
            <a:br>
              <a:rPr lang="en-US" sz="2000" dirty="0" smtClean="0"/>
            </a:br>
            <a:r>
              <a:rPr lang="en-US" sz="2000" dirty="0" smtClean="0"/>
              <a:t>connections,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Memory</a:t>
            </a:r>
            <a:br>
              <a:rPr lang="en-US" sz="2000" dirty="0" smtClean="0"/>
            </a:br>
            <a:r>
              <a:rPr lang="en-US" sz="2000" dirty="0" smtClean="0"/>
              <a:t>management</a:t>
            </a:r>
          </a:p>
          <a:p>
            <a:pPr lvl="1"/>
            <a:r>
              <a:rPr lang="en-US" sz="2000" dirty="0" err="1" smtClean="0"/>
              <a:t>Etc</a:t>
            </a:r>
            <a:endParaRPr lang="en-US" sz="2000" dirty="0" smtClean="0"/>
          </a:p>
          <a:p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7150" y="5670549"/>
            <a:ext cx="8523276" cy="135466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What services should be standard in data mining tools?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3720" y="2256599"/>
            <a:ext cx="6132979" cy="331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65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270"/>
    </mc:Choice>
    <mc:Fallback>
      <p:transition xmlns:p14="http://schemas.microsoft.com/office/powerpoint/2010/main" spd="slow" advTm="4027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</a:t>
            </a:r>
            <a:r>
              <a:rPr lang="en-US" dirty="0" smtClean="0"/>
              <a:t>rediction </a:t>
            </a:r>
            <a:r>
              <a:rPr lang="en-US" dirty="0" smtClean="0">
                <a:sym typeface="Wingdings"/>
              </a:rPr>
              <a:t> planning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20937" y="5828842"/>
            <a:ext cx="4619625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Rahul Krishna (Ph.D. scholar, NC state) and me,  submission to</a:t>
            </a:r>
            <a:r>
              <a:rPr lang="en-US" dirty="0"/>
              <a:t> </a:t>
            </a:r>
            <a:r>
              <a:rPr lang="en-US" dirty="0" smtClean="0"/>
              <a:t>ICSE’16.  Planning over WHERE </a:t>
            </a:r>
          </a:p>
          <a:p>
            <a:pPr algn="ctr"/>
            <a:r>
              <a:rPr lang="en-US" dirty="0" smtClean="0"/>
              <a:t>clusters very effective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60949" y="1584325"/>
            <a:ext cx="3778251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Call each leaf one “class”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Run a decision tree learner to find a model for the “classes”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/>
              <a:t>If the prediction is “bad</a:t>
            </a:r>
            <a:r>
              <a:rPr lang="en-US" dirty="0" smtClean="0"/>
              <a:t>”, find </a:t>
            </a:r>
            <a:r>
              <a:rPr lang="en-US" dirty="0"/>
              <a:t>a nearby leaf with “better” predictions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Branch1= decision branch to “bad”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Branch2 = decision branch to “better”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Plan = Branch2 – Branch1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035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629"/>
    </mc:Choice>
    <mc:Fallback>
      <p:transition xmlns:p14="http://schemas.microsoft.com/office/powerpoint/2010/main" spd="slow" advTm="6662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compression </a:t>
            </a:r>
            <a:r>
              <a:rPr lang="en-US" dirty="0" smtClean="0">
                <a:sym typeface="Wingdings"/>
              </a:rPr>
              <a:t> optimization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20937" y="5828842"/>
            <a:ext cx="4619625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Krall (WVU), Menzies et al. TSE 2015, GALE.  Orders of magnitude faster than standard optimizers.  Just as effective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60949" y="1584325"/>
            <a:ext cx="377825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Evolutionary optimizers = select, crossover, mutate, repeat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Select: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Evaluate each pole as you descend the tree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Cull the half leading to the worst pole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Crossover, mutate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In the surviving leaves,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mutate examples towards to the best pole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1422400" y="1917700"/>
            <a:ext cx="2768718" cy="3469466"/>
          </a:xfrm>
          <a:custGeom>
            <a:avLst/>
            <a:gdLst>
              <a:gd name="connsiteX0" fmla="*/ 495300 w 2768718"/>
              <a:gd name="connsiteY0" fmla="*/ 0 h 3469466"/>
              <a:gd name="connsiteX1" fmla="*/ 317500 w 2768718"/>
              <a:gd name="connsiteY1" fmla="*/ 1752600 h 3469466"/>
              <a:gd name="connsiteX2" fmla="*/ 1447800 w 2768718"/>
              <a:gd name="connsiteY2" fmla="*/ 1892300 h 3469466"/>
              <a:gd name="connsiteX3" fmla="*/ 1422400 w 2768718"/>
              <a:gd name="connsiteY3" fmla="*/ 2540000 h 3469466"/>
              <a:gd name="connsiteX4" fmla="*/ 1028700 w 2768718"/>
              <a:gd name="connsiteY4" fmla="*/ 3225800 h 3469466"/>
              <a:gd name="connsiteX5" fmla="*/ 1943100 w 2768718"/>
              <a:gd name="connsiteY5" fmla="*/ 3441700 h 3469466"/>
              <a:gd name="connsiteX6" fmla="*/ 2133600 w 2768718"/>
              <a:gd name="connsiteY6" fmla="*/ 2667000 h 3469466"/>
              <a:gd name="connsiteX7" fmla="*/ 2768600 w 2768718"/>
              <a:gd name="connsiteY7" fmla="*/ 2489200 h 3469466"/>
              <a:gd name="connsiteX8" fmla="*/ 2184400 w 2768718"/>
              <a:gd name="connsiteY8" fmla="*/ 1219200 h 3469466"/>
              <a:gd name="connsiteX9" fmla="*/ 1905000 w 2768718"/>
              <a:gd name="connsiteY9" fmla="*/ 63500 h 3469466"/>
              <a:gd name="connsiteX10" fmla="*/ 0 w 2768718"/>
              <a:gd name="connsiteY10" fmla="*/ 190500 h 3469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68718" h="3469466">
                <a:moveTo>
                  <a:pt x="495300" y="0"/>
                </a:moveTo>
                <a:cubicBezTo>
                  <a:pt x="327025" y="718608"/>
                  <a:pt x="158750" y="1437217"/>
                  <a:pt x="317500" y="1752600"/>
                </a:cubicBezTo>
                <a:cubicBezTo>
                  <a:pt x="476250" y="2067983"/>
                  <a:pt x="1263650" y="1761067"/>
                  <a:pt x="1447800" y="1892300"/>
                </a:cubicBezTo>
                <a:cubicBezTo>
                  <a:pt x="1631950" y="2023533"/>
                  <a:pt x="1492250" y="2317750"/>
                  <a:pt x="1422400" y="2540000"/>
                </a:cubicBezTo>
                <a:cubicBezTo>
                  <a:pt x="1352550" y="2762250"/>
                  <a:pt x="941917" y="3075517"/>
                  <a:pt x="1028700" y="3225800"/>
                </a:cubicBezTo>
                <a:cubicBezTo>
                  <a:pt x="1115483" y="3376083"/>
                  <a:pt x="1758950" y="3534833"/>
                  <a:pt x="1943100" y="3441700"/>
                </a:cubicBezTo>
                <a:cubicBezTo>
                  <a:pt x="2127250" y="3348567"/>
                  <a:pt x="1996017" y="2825750"/>
                  <a:pt x="2133600" y="2667000"/>
                </a:cubicBezTo>
                <a:cubicBezTo>
                  <a:pt x="2271183" y="2508250"/>
                  <a:pt x="2760133" y="2730500"/>
                  <a:pt x="2768600" y="2489200"/>
                </a:cubicBezTo>
                <a:cubicBezTo>
                  <a:pt x="2777067" y="2247900"/>
                  <a:pt x="2328333" y="1623483"/>
                  <a:pt x="2184400" y="1219200"/>
                </a:cubicBezTo>
                <a:cubicBezTo>
                  <a:pt x="2040467" y="814917"/>
                  <a:pt x="2269066" y="234950"/>
                  <a:pt x="1905000" y="63500"/>
                </a:cubicBezTo>
                <a:cubicBezTo>
                  <a:pt x="1540934" y="-107950"/>
                  <a:pt x="0" y="190500"/>
                  <a:pt x="0" y="19050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25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755"/>
    </mc:Choice>
    <mc:Fallback>
      <p:transition xmlns:p14="http://schemas.microsoft.com/office/powerpoint/2010/main" spd="slow" advTm="15475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54200"/>
            <a:ext cx="7620000" cy="4953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 hierarchy of services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625600" y="1917432"/>
            <a:ext cx="12446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3200" y="2755632"/>
            <a:ext cx="8255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03200" y="3695431"/>
            <a:ext cx="8255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3200" y="4584431"/>
            <a:ext cx="8255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78200" y="2793732"/>
            <a:ext cx="10922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84300" y="3695431"/>
            <a:ext cx="10922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384300" y="4584430"/>
            <a:ext cx="10922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200" y="5435330"/>
            <a:ext cx="19050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4152900" y="4025900"/>
            <a:ext cx="1860550" cy="583659"/>
          </a:xfrm>
          <a:prstGeom prst="line">
            <a:avLst/>
          </a:prstGeom>
          <a:ln w="9525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8" name="Rectangle 1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367671" y="2442492"/>
            <a:ext cx="1308323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Published 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367894" y="1917432"/>
            <a:ext cx="132715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Executing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596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32"/>
    </mc:Choice>
    <mc:Fallback>
      <p:transition xmlns:p14="http://schemas.microsoft.com/office/powerpoint/2010/main" spd="slow" advTm="1673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compression </a:t>
            </a:r>
            <a:r>
              <a:rPr lang="en-US" dirty="0" smtClean="0">
                <a:sym typeface="Wingdings"/>
              </a:rPr>
              <a:t> </a:t>
            </a:r>
            <a:r>
              <a:rPr lang="en-US" dirty="0" smtClean="0"/>
              <a:t>privacy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4124" y="2116138"/>
            <a:ext cx="377825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Hide </a:t>
            </a:r>
            <a:r>
              <a:rPr lang="en-US" sz="2000" dirty="0"/>
              <a:t>the individuals, preserves the shape of the data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Don’t share all the data, just the poles.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100% privacy on data not in poles</a:t>
            </a:r>
          </a:p>
          <a:p>
            <a:pPr lvl="1"/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Don’t share the poles exactly,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Mutate them slightly, along, away from axis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2308130" y="6297970"/>
            <a:ext cx="5137081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Peters, Menzies, TSE’13, Balancing privacy and utility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519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Privacy </a:t>
            </a:r>
            <a:r>
              <a:rPr lang="en-US" dirty="0" smtClean="0">
                <a:sym typeface="Wingdings"/>
              </a:rPr>
              <a:t> </a:t>
            </a:r>
            <a:r>
              <a:rPr lang="en-US" dirty="0" smtClean="0"/>
              <a:t>sharing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87900" y="2116138"/>
            <a:ext cx="405447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Pass the parcel between N data owners in random order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If local data anomalous (see later)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Add to parcel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Then privatized (see last slide)</a:t>
            </a:r>
          </a:p>
          <a:p>
            <a:pPr marL="742950" lvl="1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Shared, privatized data yielded better models than using all  raw  data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203497" y="6284040"/>
            <a:ext cx="3168806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Peters, Menzies, ICSE’14, LACE2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734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161"/>
    </mc:Choice>
    <mc:Fallback>
      <p:transition xmlns:p14="http://schemas.microsoft.com/office/powerpoint/2010/main" spd="slow" advTm="7616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Sharing </a:t>
            </a:r>
            <a:r>
              <a:rPr lang="en-US" dirty="0" smtClean="0">
                <a:sym typeface="Wingdings"/>
              </a:rPr>
              <a:t> </a:t>
            </a:r>
            <a:r>
              <a:rPr lang="en-US" dirty="0" smtClean="0"/>
              <a:t>verification?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87900" y="2116138"/>
            <a:ext cx="40544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With enough eyeballs, </a:t>
            </a:r>
          </a:p>
          <a:p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Are all bugs are shallow?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0519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677"/>
    </mc:Choice>
    <mc:Fallback>
      <p:transition xmlns:p14="http://schemas.microsoft.com/office/powerpoint/2010/main" spd="slow" advTm="3367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54200"/>
            <a:ext cx="7620000" cy="4953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 hierarchy of services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625600" y="1917432"/>
            <a:ext cx="12446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3200" y="2755632"/>
            <a:ext cx="8255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03200" y="3695431"/>
            <a:ext cx="8255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3200" y="4584431"/>
            <a:ext cx="8255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78200" y="2793732"/>
            <a:ext cx="10922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84300" y="3695431"/>
            <a:ext cx="10922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384300" y="4584430"/>
            <a:ext cx="10922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200" y="5435330"/>
            <a:ext cx="19050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78200" y="3695431"/>
            <a:ext cx="10922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505200" y="4584430"/>
            <a:ext cx="8128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40100" y="5435330"/>
            <a:ext cx="1092200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4152900" y="4025900"/>
            <a:ext cx="1860550" cy="583659"/>
          </a:xfrm>
          <a:prstGeom prst="line">
            <a:avLst/>
          </a:prstGeom>
          <a:ln w="9525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21" name="Rectangle 20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367671" y="2442492"/>
            <a:ext cx="1308323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Published 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367671" y="2976160"/>
            <a:ext cx="1308322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 do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367894" y="1917432"/>
            <a:ext cx="132715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Executing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77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54"/>
    </mc:Choice>
    <mc:Fallback>
      <p:transition xmlns:p14="http://schemas.microsoft.com/office/powerpoint/2010/main" spd="slow" advTm="1095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compression </a:t>
            </a:r>
            <a:r>
              <a:rPr lang="en-US" dirty="0" smtClean="0">
                <a:sym typeface="Wingdings"/>
              </a:rPr>
              <a:t></a:t>
            </a:r>
            <a:r>
              <a:rPr lang="en-US" dirty="0">
                <a:sym typeface="Wingdings"/>
              </a:rPr>
              <a:t> </a:t>
            </a:r>
            <a:r>
              <a:rPr lang="en-US" dirty="0" smtClean="0"/>
              <a:t>anomaly detection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4124" y="1952625"/>
            <a:ext cx="37782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WHERE’s trees are a O(log(N)) time index to the leaves</a:t>
            </a:r>
            <a:br>
              <a:rPr lang="en-US" sz="2400" dirty="0" smtClean="0"/>
            </a:b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Test data is “alien” if, after falling to its nearest leaf, it is outside of the poles</a:t>
            </a:r>
          </a:p>
          <a:p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203497" y="6099374"/>
            <a:ext cx="3168806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Peters, Menzies, ICSE’14, LACE2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203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890"/>
    </mc:Choice>
    <mc:Fallback>
      <p:transition xmlns:p14="http://schemas.microsoft.com/office/powerpoint/2010/main" spd="slow" advTm="6289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75" y="274638"/>
            <a:ext cx="8635999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anomaly detection </a:t>
            </a:r>
            <a:r>
              <a:rPr lang="en-US" sz="3600" dirty="0" smtClean="0">
                <a:sym typeface="Wingdings"/>
              </a:rPr>
              <a:t> certification envelope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4124" y="1952625"/>
            <a:ext cx="37782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If new test case anomalous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Then flash some warning (test data out of scope of training data! conclusions may be wrong! )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02542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018"/>
    </mc:Choice>
    <mc:Fallback>
      <p:transition xmlns:p14="http://schemas.microsoft.com/office/powerpoint/2010/main" spd="slow" advTm="3701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anomaly detection </a:t>
            </a:r>
            <a:r>
              <a:rPr lang="en-US" sz="3600" dirty="0" smtClean="0">
                <a:sym typeface="Wingdings"/>
              </a:rPr>
              <a:t> </a:t>
            </a:r>
            <a:r>
              <a:rPr lang="en-US" sz="3600" dirty="0" smtClean="0"/>
              <a:t>pollution marking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4124" y="2381250"/>
            <a:ext cx="37782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Mark in as polluted all sub-trees with more than X% anomalies</a:t>
            </a:r>
          </a:p>
          <a:p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When making conclusions, stay away from the polluted sub-trees</a:t>
            </a:r>
            <a:endParaRPr lang="en-US" sz="2400" dirty="0"/>
          </a:p>
        </p:txBody>
      </p:sp>
      <p:sp>
        <p:nvSpPr>
          <p:cNvPr id="4" name="Freeform 3"/>
          <p:cNvSpPr/>
          <p:nvPr/>
        </p:nvSpPr>
        <p:spPr>
          <a:xfrm>
            <a:off x="2492375" y="4460875"/>
            <a:ext cx="1063625" cy="984250"/>
          </a:xfrm>
          <a:custGeom>
            <a:avLst/>
            <a:gdLst>
              <a:gd name="connsiteX0" fmla="*/ 1031875 w 1922314"/>
              <a:gd name="connsiteY0" fmla="*/ 111125 h 1984375"/>
              <a:gd name="connsiteX1" fmla="*/ 825500 w 1922314"/>
              <a:gd name="connsiteY1" fmla="*/ 158750 h 1984375"/>
              <a:gd name="connsiteX2" fmla="*/ 746125 w 1922314"/>
              <a:gd name="connsiteY2" fmla="*/ 222250 h 1984375"/>
              <a:gd name="connsiteX3" fmla="*/ 571500 w 1922314"/>
              <a:gd name="connsiteY3" fmla="*/ 396875 h 1984375"/>
              <a:gd name="connsiteX4" fmla="*/ 412750 w 1922314"/>
              <a:gd name="connsiteY4" fmla="*/ 539750 h 1984375"/>
              <a:gd name="connsiteX5" fmla="*/ 285750 w 1922314"/>
              <a:gd name="connsiteY5" fmla="*/ 714375 h 1984375"/>
              <a:gd name="connsiteX6" fmla="*/ 238125 w 1922314"/>
              <a:gd name="connsiteY6" fmla="*/ 809625 h 1984375"/>
              <a:gd name="connsiteX7" fmla="*/ 190500 w 1922314"/>
              <a:gd name="connsiteY7" fmla="*/ 889000 h 1984375"/>
              <a:gd name="connsiteX8" fmla="*/ 127000 w 1922314"/>
              <a:gd name="connsiteY8" fmla="*/ 1031875 h 1984375"/>
              <a:gd name="connsiteX9" fmla="*/ 111125 w 1922314"/>
              <a:gd name="connsiteY9" fmla="*/ 1111250 h 1984375"/>
              <a:gd name="connsiteX10" fmla="*/ 79375 w 1922314"/>
              <a:gd name="connsiteY10" fmla="*/ 1238250 h 1984375"/>
              <a:gd name="connsiteX11" fmla="*/ 63500 w 1922314"/>
              <a:gd name="connsiteY11" fmla="*/ 1381125 h 1984375"/>
              <a:gd name="connsiteX12" fmla="*/ 47625 w 1922314"/>
              <a:gd name="connsiteY12" fmla="*/ 1428750 h 1984375"/>
              <a:gd name="connsiteX13" fmla="*/ 31750 w 1922314"/>
              <a:gd name="connsiteY13" fmla="*/ 1524000 h 1984375"/>
              <a:gd name="connsiteX14" fmla="*/ 15875 w 1922314"/>
              <a:gd name="connsiteY14" fmla="*/ 1571625 h 1984375"/>
              <a:gd name="connsiteX15" fmla="*/ 0 w 1922314"/>
              <a:gd name="connsiteY15" fmla="*/ 1651000 h 1984375"/>
              <a:gd name="connsiteX16" fmla="*/ 15875 w 1922314"/>
              <a:gd name="connsiteY16" fmla="*/ 1857375 h 1984375"/>
              <a:gd name="connsiteX17" fmla="*/ 127000 w 1922314"/>
              <a:gd name="connsiteY17" fmla="*/ 1984375 h 1984375"/>
              <a:gd name="connsiteX18" fmla="*/ 460375 w 1922314"/>
              <a:gd name="connsiteY18" fmla="*/ 1968500 h 1984375"/>
              <a:gd name="connsiteX19" fmla="*/ 508000 w 1922314"/>
              <a:gd name="connsiteY19" fmla="*/ 1936750 h 1984375"/>
              <a:gd name="connsiteX20" fmla="*/ 603250 w 1922314"/>
              <a:gd name="connsiteY20" fmla="*/ 1905000 h 1984375"/>
              <a:gd name="connsiteX21" fmla="*/ 698500 w 1922314"/>
              <a:gd name="connsiteY21" fmla="*/ 1841500 h 1984375"/>
              <a:gd name="connsiteX22" fmla="*/ 793750 w 1922314"/>
              <a:gd name="connsiteY22" fmla="*/ 1762125 h 1984375"/>
              <a:gd name="connsiteX23" fmla="*/ 825500 w 1922314"/>
              <a:gd name="connsiteY23" fmla="*/ 1698625 h 1984375"/>
              <a:gd name="connsiteX24" fmla="*/ 841375 w 1922314"/>
              <a:gd name="connsiteY24" fmla="*/ 1619250 h 1984375"/>
              <a:gd name="connsiteX25" fmla="*/ 889000 w 1922314"/>
              <a:gd name="connsiteY25" fmla="*/ 1555750 h 1984375"/>
              <a:gd name="connsiteX26" fmla="*/ 936625 w 1922314"/>
              <a:gd name="connsiteY26" fmla="*/ 1285875 h 1984375"/>
              <a:gd name="connsiteX27" fmla="*/ 1000125 w 1922314"/>
              <a:gd name="connsiteY27" fmla="*/ 1238250 h 1984375"/>
              <a:gd name="connsiteX28" fmla="*/ 1095375 w 1922314"/>
              <a:gd name="connsiteY28" fmla="*/ 1079500 h 1984375"/>
              <a:gd name="connsiteX29" fmla="*/ 1190625 w 1922314"/>
              <a:gd name="connsiteY29" fmla="*/ 1016000 h 1984375"/>
              <a:gd name="connsiteX30" fmla="*/ 1238250 w 1922314"/>
              <a:gd name="connsiteY30" fmla="*/ 984250 h 1984375"/>
              <a:gd name="connsiteX31" fmla="*/ 1301750 w 1922314"/>
              <a:gd name="connsiteY31" fmla="*/ 968375 h 1984375"/>
              <a:gd name="connsiteX32" fmla="*/ 1349375 w 1922314"/>
              <a:gd name="connsiteY32" fmla="*/ 952500 h 1984375"/>
              <a:gd name="connsiteX33" fmla="*/ 1476375 w 1922314"/>
              <a:gd name="connsiteY33" fmla="*/ 936625 h 1984375"/>
              <a:gd name="connsiteX34" fmla="*/ 1651000 w 1922314"/>
              <a:gd name="connsiteY34" fmla="*/ 841375 h 1984375"/>
              <a:gd name="connsiteX35" fmla="*/ 1698625 w 1922314"/>
              <a:gd name="connsiteY35" fmla="*/ 825500 h 1984375"/>
              <a:gd name="connsiteX36" fmla="*/ 1793875 w 1922314"/>
              <a:gd name="connsiteY36" fmla="*/ 746125 h 1984375"/>
              <a:gd name="connsiteX37" fmla="*/ 1857375 w 1922314"/>
              <a:gd name="connsiteY37" fmla="*/ 666750 h 1984375"/>
              <a:gd name="connsiteX38" fmla="*/ 1889125 w 1922314"/>
              <a:gd name="connsiteY38" fmla="*/ 587375 h 1984375"/>
              <a:gd name="connsiteX39" fmla="*/ 1920875 w 1922314"/>
              <a:gd name="connsiteY39" fmla="*/ 428625 h 1984375"/>
              <a:gd name="connsiteX40" fmla="*/ 1905000 w 1922314"/>
              <a:gd name="connsiteY40" fmla="*/ 142875 h 1984375"/>
              <a:gd name="connsiteX41" fmla="*/ 1809750 w 1922314"/>
              <a:gd name="connsiteY41" fmla="*/ 95250 h 1984375"/>
              <a:gd name="connsiteX42" fmla="*/ 1762125 w 1922314"/>
              <a:gd name="connsiteY42" fmla="*/ 63500 h 1984375"/>
              <a:gd name="connsiteX43" fmla="*/ 1635125 w 1922314"/>
              <a:gd name="connsiteY43" fmla="*/ 31750 h 1984375"/>
              <a:gd name="connsiteX44" fmla="*/ 1492250 w 1922314"/>
              <a:gd name="connsiteY44" fmla="*/ 0 h 1984375"/>
              <a:gd name="connsiteX45" fmla="*/ 1063625 w 1922314"/>
              <a:gd name="connsiteY45" fmla="*/ 15875 h 1984375"/>
              <a:gd name="connsiteX46" fmla="*/ 968375 w 1922314"/>
              <a:gd name="connsiteY46" fmla="*/ 63500 h 1984375"/>
              <a:gd name="connsiteX47" fmla="*/ 920750 w 1922314"/>
              <a:gd name="connsiteY47" fmla="*/ 63500 h 198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922314" h="1984375">
                <a:moveTo>
                  <a:pt x="1031875" y="111125"/>
                </a:moveTo>
                <a:cubicBezTo>
                  <a:pt x="963083" y="127000"/>
                  <a:pt x="891299" y="133161"/>
                  <a:pt x="825500" y="158750"/>
                </a:cubicBezTo>
                <a:cubicBezTo>
                  <a:pt x="793921" y="171031"/>
                  <a:pt x="770844" y="199076"/>
                  <a:pt x="746125" y="222250"/>
                </a:cubicBezTo>
                <a:cubicBezTo>
                  <a:pt x="686070" y="278551"/>
                  <a:pt x="634739" y="344176"/>
                  <a:pt x="571500" y="396875"/>
                </a:cubicBezTo>
                <a:cubicBezTo>
                  <a:pt x="508120" y="449691"/>
                  <a:pt x="465735" y="480142"/>
                  <a:pt x="412750" y="539750"/>
                </a:cubicBezTo>
                <a:cubicBezTo>
                  <a:pt x="370511" y="587269"/>
                  <a:pt x="317256" y="660365"/>
                  <a:pt x="285750" y="714375"/>
                </a:cubicBezTo>
                <a:cubicBezTo>
                  <a:pt x="267864" y="745037"/>
                  <a:pt x="255123" y="778462"/>
                  <a:pt x="238125" y="809625"/>
                </a:cubicBezTo>
                <a:cubicBezTo>
                  <a:pt x="223350" y="836713"/>
                  <a:pt x="205485" y="862027"/>
                  <a:pt x="190500" y="889000"/>
                </a:cubicBezTo>
                <a:cubicBezTo>
                  <a:pt x="170106" y="925709"/>
                  <a:pt x="138519" y="993480"/>
                  <a:pt x="127000" y="1031875"/>
                </a:cubicBezTo>
                <a:cubicBezTo>
                  <a:pt x="119247" y="1057719"/>
                  <a:pt x="117192" y="1084959"/>
                  <a:pt x="111125" y="1111250"/>
                </a:cubicBezTo>
                <a:cubicBezTo>
                  <a:pt x="101313" y="1153769"/>
                  <a:pt x="79375" y="1238250"/>
                  <a:pt x="79375" y="1238250"/>
                </a:cubicBezTo>
                <a:cubicBezTo>
                  <a:pt x="74083" y="1285875"/>
                  <a:pt x="71378" y="1333859"/>
                  <a:pt x="63500" y="1381125"/>
                </a:cubicBezTo>
                <a:cubicBezTo>
                  <a:pt x="60749" y="1397631"/>
                  <a:pt x="51255" y="1412415"/>
                  <a:pt x="47625" y="1428750"/>
                </a:cubicBezTo>
                <a:cubicBezTo>
                  <a:pt x="40642" y="1460171"/>
                  <a:pt x="38733" y="1492579"/>
                  <a:pt x="31750" y="1524000"/>
                </a:cubicBezTo>
                <a:cubicBezTo>
                  <a:pt x="28120" y="1540335"/>
                  <a:pt x="19934" y="1555391"/>
                  <a:pt x="15875" y="1571625"/>
                </a:cubicBezTo>
                <a:cubicBezTo>
                  <a:pt x="9331" y="1597802"/>
                  <a:pt x="5292" y="1624542"/>
                  <a:pt x="0" y="1651000"/>
                </a:cubicBezTo>
                <a:cubicBezTo>
                  <a:pt x="5292" y="1719792"/>
                  <a:pt x="-1684" y="1790652"/>
                  <a:pt x="15875" y="1857375"/>
                </a:cubicBezTo>
                <a:cubicBezTo>
                  <a:pt x="35578" y="1932246"/>
                  <a:pt x="74815" y="1949585"/>
                  <a:pt x="127000" y="1984375"/>
                </a:cubicBezTo>
                <a:cubicBezTo>
                  <a:pt x="238125" y="1979083"/>
                  <a:pt x="349983" y="1982299"/>
                  <a:pt x="460375" y="1968500"/>
                </a:cubicBezTo>
                <a:cubicBezTo>
                  <a:pt x="479307" y="1966133"/>
                  <a:pt x="490565" y="1944499"/>
                  <a:pt x="508000" y="1936750"/>
                </a:cubicBezTo>
                <a:cubicBezTo>
                  <a:pt x="538583" y="1923158"/>
                  <a:pt x="575403" y="1923564"/>
                  <a:pt x="603250" y="1905000"/>
                </a:cubicBezTo>
                <a:cubicBezTo>
                  <a:pt x="635000" y="1883833"/>
                  <a:pt x="671518" y="1868482"/>
                  <a:pt x="698500" y="1841500"/>
                </a:cubicBezTo>
                <a:cubicBezTo>
                  <a:pt x="759616" y="1780384"/>
                  <a:pt x="727445" y="1806328"/>
                  <a:pt x="793750" y="1762125"/>
                </a:cubicBezTo>
                <a:cubicBezTo>
                  <a:pt x="804333" y="1740958"/>
                  <a:pt x="818016" y="1721076"/>
                  <a:pt x="825500" y="1698625"/>
                </a:cubicBezTo>
                <a:cubicBezTo>
                  <a:pt x="834033" y="1673027"/>
                  <a:pt x="830416" y="1643907"/>
                  <a:pt x="841375" y="1619250"/>
                </a:cubicBezTo>
                <a:cubicBezTo>
                  <a:pt x="852121" y="1595072"/>
                  <a:pt x="873125" y="1576917"/>
                  <a:pt x="889000" y="1555750"/>
                </a:cubicBezTo>
                <a:cubicBezTo>
                  <a:pt x="895312" y="1467378"/>
                  <a:pt x="866482" y="1356018"/>
                  <a:pt x="936625" y="1285875"/>
                </a:cubicBezTo>
                <a:cubicBezTo>
                  <a:pt x="955334" y="1267166"/>
                  <a:pt x="978958" y="1254125"/>
                  <a:pt x="1000125" y="1238250"/>
                </a:cubicBezTo>
                <a:cubicBezTo>
                  <a:pt x="1019239" y="1200022"/>
                  <a:pt x="1066640" y="1098657"/>
                  <a:pt x="1095375" y="1079500"/>
                </a:cubicBezTo>
                <a:lnTo>
                  <a:pt x="1190625" y="1016000"/>
                </a:lnTo>
                <a:cubicBezTo>
                  <a:pt x="1206500" y="1005417"/>
                  <a:pt x="1219740" y="988877"/>
                  <a:pt x="1238250" y="984250"/>
                </a:cubicBezTo>
                <a:cubicBezTo>
                  <a:pt x="1259417" y="978958"/>
                  <a:pt x="1280771" y="974369"/>
                  <a:pt x="1301750" y="968375"/>
                </a:cubicBezTo>
                <a:cubicBezTo>
                  <a:pt x="1317840" y="963778"/>
                  <a:pt x="1332911" y="955493"/>
                  <a:pt x="1349375" y="952500"/>
                </a:cubicBezTo>
                <a:cubicBezTo>
                  <a:pt x="1391350" y="944868"/>
                  <a:pt x="1434042" y="941917"/>
                  <a:pt x="1476375" y="936625"/>
                </a:cubicBezTo>
                <a:cubicBezTo>
                  <a:pt x="1666298" y="873317"/>
                  <a:pt x="1482186" y="946884"/>
                  <a:pt x="1651000" y="841375"/>
                </a:cubicBezTo>
                <a:cubicBezTo>
                  <a:pt x="1665190" y="832506"/>
                  <a:pt x="1683658" y="832984"/>
                  <a:pt x="1698625" y="825500"/>
                </a:cubicBezTo>
                <a:cubicBezTo>
                  <a:pt x="1736198" y="806714"/>
                  <a:pt x="1766568" y="777333"/>
                  <a:pt x="1793875" y="746125"/>
                </a:cubicBezTo>
                <a:cubicBezTo>
                  <a:pt x="1816187" y="720625"/>
                  <a:pt x="1839942" y="695805"/>
                  <a:pt x="1857375" y="666750"/>
                </a:cubicBezTo>
                <a:cubicBezTo>
                  <a:pt x="1872036" y="642314"/>
                  <a:pt x="1880114" y="614409"/>
                  <a:pt x="1889125" y="587375"/>
                </a:cubicBezTo>
                <a:cubicBezTo>
                  <a:pt x="1904913" y="540012"/>
                  <a:pt x="1913059" y="475522"/>
                  <a:pt x="1920875" y="428625"/>
                </a:cubicBezTo>
                <a:cubicBezTo>
                  <a:pt x="1915583" y="333375"/>
                  <a:pt x="1935167" y="233376"/>
                  <a:pt x="1905000" y="142875"/>
                </a:cubicBezTo>
                <a:cubicBezTo>
                  <a:pt x="1893775" y="109199"/>
                  <a:pt x="1840780" y="112489"/>
                  <a:pt x="1809750" y="95250"/>
                </a:cubicBezTo>
                <a:cubicBezTo>
                  <a:pt x="1793072" y="85984"/>
                  <a:pt x="1780056" y="70020"/>
                  <a:pt x="1762125" y="63500"/>
                </a:cubicBezTo>
                <a:cubicBezTo>
                  <a:pt x="1721116" y="48588"/>
                  <a:pt x="1676522" y="45549"/>
                  <a:pt x="1635125" y="31750"/>
                </a:cubicBezTo>
                <a:cubicBezTo>
                  <a:pt x="1556964" y="5696"/>
                  <a:pt x="1604006" y="18626"/>
                  <a:pt x="1492250" y="0"/>
                </a:cubicBezTo>
                <a:cubicBezTo>
                  <a:pt x="1349375" y="5292"/>
                  <a:pt x="1206281" y="6365"/>
                  <a:pt x="1063625" y="15875"/>
                </a:cubicBezTo>
                <a:cubicBezTo>
                  <a:pt x="996148" y="20373"/>
                  <a:pt x="1031920" y="42318"/>
                  <a:pt x="968375" y="63500"/>
                </a:cubicBezTo>
                <a:cubicBezTo>
                  <a:pt x="953315" y="68520"/>
                  <a:pt x="936625" y="63500"/>
                  <a:pt x="920750" y="63500"/>
                </a:cubicBezTo>
              </a:path>
            </a:pathLst>
          </a:custGeom>
          <a:ln w="76200" cmpd="sng">
            <a:solidFill>
              <a:srgbClr val="9F202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556000" y="6316133"/>
            <a:ext cx="177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XXX: teak. </a:t>
            </a:r>
            <a:r>
              <a:rPr lang="en-US" smtClean="0"/>
              <a:t>ekrem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48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960"/>
    </mc:Choice>
    <mc:Fallback>
      <p:transition xmlns:p14="http://schemas.microsoft.com/office/powerpoint/2010/main" spd="slow" advTm="3096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Today’s topic:</a:t>
            </a:r>
            <a:br>
              <a:rPr lang="en-US" dirty="0" smtClean="0"/>
            </a:br>
            <a:r>
              <a:rPr lang="en-US" dirty="0" smtClean="0"/>
              <a:t>Software tools for “citizen scientists”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1730278"/>
            <a:ext cx="41148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S</a:t>
            </a:r>
            <a:r>
              <a:rPr lang="en-US" sz="2400" dirty="0" smtClean="0"/>
              <a:t>cience has </a:t>
            </a:r>
            <a:r>
              <a:rPr lang="en-US" sz="2400" dirty="0"/>
              <a:t>escaped the </a:t>
            </a:r>
            <a:r>
              <a:rPr lang="en-US" sz="2400" dirty="0" smtClean="0"/>
              <a:t>lab </a:t>
            </a:r>
          </a:p>
          <a:p>
            <a:pPr lvl="1"/>
            <a:r>
              <a:rPr lang="en-US" sz="2000" dirty="0" smtClean="0"/>
              <a:t> roaming </a:t>
            </a:r>
            <a:r>
              <a:rPr lang="en-US" sz="2000" dirty="0"/>
              <a:t>free in the world</a:t>
            </a:r>
            <a:r>
              <a:rPr lang="en-US" sz="2000" dirty="0" smtClean="0"/>
              <a:t>.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400" dirty="0"/>
              <a:t>When every citizen can be a scientist (making generalizations from data) </a:t>
            </a:r>
            <a:endParaRPr lang="en-US" sz="2400" dirty="0" smtClean="0"/>
          </a:p>
          <a:p>
            <a:pPr lvl="1"/>
            <a:r>
              <a:rPr lang="en-US" sz="2000" dirty="0" smtClean="0"/>
              <a:t>Then it should be possible to audit those conclusions</a:t>
            </a:r>
          </a:p>
          <a:p>
            <a:endParaRPr lang="en-US" sz="2400" dirty="0"/>
          </a:p>
          <a:p>
            <a:r>
              <a:rPr lang="en-US" sz="2400" dirty="0" smtClean="0"/>
              <a:t>Want to  mistrust the conclusions </a:t>
            </a:r>
            <a:r>
              <a:rPr lang="en-US" sz="2400" dirty="0"/>
              <a:t>of </a:t>
            </a:r>
            <a:r>
              <a:rPr lang="en-US" sz="2400" dirty="0" smtClean="0"/>
              <a:t>citizen scientists</a:t>
            </a:r>
          </a:p>
          <a:p>
            <a:pPr lvl="1"/>
            <a:r>
              <a:rPr lang="en-US" sz="2000" dirty="0" smtClean="0"/>
              <a:t>Just as </a:t>
            </a:r>
            <a:r>
              <a:rPr lang="en-US" sz="2000" dirty="0" smtClean="0">
                <a:solidFill>
                  <a:srgbClr val="000000"/>
                </a:solidFill>
              </a:rPr>
              <a:t>we </a:t>
            </a:r>
            <a:r>
              <a:rPr lang="en-US" sz="2000" dirty="0">
                <a:solidFill>
                  <a:srgbClr val="000000"/>
                </a:solidFill>
              </a:rPr>
              <a:t>mistrust </a:t>
            </a:r>
            <a:r>
              <a:rPr lang="en-US" sz="2000" dirty="0" smtClean="0">
                <a:solidFill>
                  <a:srgbClr val="000000"/>
                </a:solidFill>
              </a:rPr>
              <a:t>and evaluate, review, explore, evolve </a:t>
            </a:r>
            <a:r>
              <a:rPr lang="en-US" sz="2000" dirty="0">
                <a:solidFill>
                  <a:srgbClr val="000000"/>
                </a:solidFill>
              </a:rPr>
              <a:t>the conclusions of </a:t>
            </a:r>
            <a:r>
              <a:rPr lang="en-US" sz="2000" dirty="0" smtClean="0">
                <a:solidFill>
                  <a:srgbClr val="000000"/>
                </a:solidFill>
              </a:rPr>
              <a:t>any other </a:t>
            </a:r>
            <a:r>
              <a:rPr lang="en-US" sz="2000" dirty="0">
                <a:solidFill>
                  <a:srgbClr val="000000"/>
                </a:solidFill>
              </a:rPr>
              <a:t>scientist. </a:t>
            </a:r>
            <a:endParaRPr lang="en-US" sz="2000" dirty="0" smtClean="0">
              <a:solidFill>
                <a:srgbClr val="000000"/>
              </a:solidFill>
            </a:endParaRPr>
          </a:p>
          <a:p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405" y="1823410"/>
            <a:ext cx="4463127" cy="403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299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437"/>
    </mc:Choice>
    <mc:Fallback>
      <p:transition xmlns:p14="http://schemas.microsoft.com/office/powerpoint/2010/main" spd="slow" advTm="6143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pollution marking </a:t>
            </a:r>
            <a:r>
              <a:rPr lang="en-US" sz="3600" dirty="0" smtClean="0">
                <a:sym typeface="Wingdings"/>
              </a:rPr>
              <a:t> incremental repair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6258" y="2127250"/>
            <a:ext cx="426611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XXX models per </a:t>
            </a:r>
            <a:r>
              <a:rPr lang="en-US" sz="2400" dirty="0" err="1" smtClean="0"/>
              <a:t>subtree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err="1" smtClean="0"/>
              <a:t>Ust</a:t>
            </a:r>
            <a:r>
              <a:rPr lang="en-US" sz="2400" dirty="0" smtClean="0"/>
              <a:t> like </a:t>
            </a:r>
            <a:r>
              <a:rPr lang="en-US" sz="2400" dirty="0" err="1" smtClean="0"/>
              <a:t>nbtrees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In all sub-trees, keep a sample of data plus any anomalies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When too many pollution markers, </a:t>
            </a:r>
            <a:r>
              <a:rPr lang="en-US" sz="2400" dirty="0" err="1" smtClean="0"/>
              <a:t>recluster</a:t>
            </a:r>
            <a:r>
              <a:rPr lang="en-US" sz="2400" dirty="0" smtClean="0"/>
              <a:t> just that sub-tree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Dianne Gordon-Spears (2002): such hierarchical incremental repair 10,000 times faster than global reorganizations</a:t>
            </a:r>
            <a:endParaRPr lang="en-US" sz="2400" dirty="0"/>
          </a:p>
        </p:txBody>
      </p:sp>
      <p:sp>
        <p:nvSpPr>
          <p:cNvPr id="4" name="Freeform 3"/>
          <p:cNvSpPr/>
          <p:nvPr/>
        </p:nvSpPr>
        <p:spPr>
          <a:xfrm>
            <a:off x="2492375" y="4460875"/>
            <a:ext cx="1063625" cy="984250"/>
          </a:xfrm>
          <a:custGeom>
            <a:avLst/>
            <a:gdLst>
              <a:gd name="connsiteX0" fmla="*/ 1031875 w 1922314"/>
              <a:gd name="connsiteY0" fmla="*/ 111125 h 1984375"/>
              <a:gd name="connsiteX1" fmla="*/ 825500 w 1922314"/>
              <a:gd name="connsiteY1" fmla="*/ 158750 h 1984375"/>
              <a:gd name="connsiteX2" fmla="*/ 746125 w 1922314"/>
              <a:gd name="connsiteY2" fmla="*/ 222250 h 1984375"/>
              <a:gd name="connsiteX3" fmla="*/ 571500 w 1922314"/>
              <a:gd name="connsiteY3" fmla="*/ 396875 h 1984375"/>
              <a:gd name="connsiteX4" fmla="*/ 412750 w 1922314"/>
              <a:gd name="connsiteY4" fmla="*/ 539750 h 1984375"/>
              <a:gd name="connsiteX5" fmla="*/ 285750 w 1922314"/>
              <a:gd name="connsiteY5" fmla="*/ 714375 h 1984375"/>
              <a:gd name="connsiteX6" fmla="*/ 238125 w 1922314"/>
              <a:gd name="connsiteY6" fmla="*/ 809625 h 1984375"/>
              <a:gd name="connsiteX7" fmla="*/ 190500 w 1922314"/>
              <a:gd name="connsiteY7" fmla="*/ 889000 h 1984375"/>
              <a:gd name="connsiteX8" fmla="*/ 127000 w 1922314"/>
              <a:gd name="connsiteY8" fmla="*/ 1031875 h 1984375"/>
              <a:gd name="connsiteX9" fmla="*/ 111125 w 1922314"/>
              <a:gd name="connsiteY9" fmla="*/ 1111250 h 1984375"/>
              <a:gd name="connsiteX10" fmla="*/ 79375 w 1922314"/>
              <a:gd name="connsiteY10" fmla="*/ 1238250 h 1984375"/>
              <a:gd name="connsiteX11" fmla="*/ 63500 w 1922314"/>
              <a:gd name="connsiteY11" fmla="*/ 1381125 h 1984375"/>
              <a:gd name="connsiteX12" fmla="*/ 47625 w 1922314"/>
              <a:gd name="connsiteY12" fmla="*/ 1428750 h 1984375"/>
              <a:gd name="connsiteX13" fmla="*/ 31750 w 1922314"/>
              <a:gd name="connsiteY13" fmla="*/ 1524000 h 1984375"/>
              <a:gd name="connsiteX14" fmla="*/ 15875 w 1922314"/>
              <a:gd name="connsiteY14" fmla="*/ 1571625 h 1984375"/>
              <a:gd name="connsiteX15" fmla="*/ 0 w 1922314"/>
              <a:gd name="connsiteY15" fmla="*/ 1651000 h 1984375"/>
              <a:gd name="connsiteX16" fmla="*/ 15875 w 1922314"/>
              <a:gd name="connsiteY16" fmla="*/ 1857375 h 1984375"/>
              <a:gd name="connsiteX17" fmla="*/ 127000 w 1922314"/>
              <a:gd name="connsiteY17" fmla="*/ 1984375 h 1984375"/>
              <a:gd name="connsiteX18" fmla="*/ 460375 w 1922314"/>
              <a:gd name="connsiteY18" fmla="*/ 1968500 h 1984375"/>
              <a:gd name="connsiteX19" fmla="*/ 508000 w 1922314"/>
              <a:gd name="connsiteY19" fmla="*/ 1936750 h 1984375"/>
              <a:gd name="connsiteX20" fmla="*/ 603250 w 1922314"/>
              <a:gd name="connsiteY20" fmla="*/ 1905000 h 1984375"/>
              <a:gd name="connsiteX21" fmla="*/ 698500 w 1922314"/>
              <a:gd name="connsiteY21" fmla="*/ 1841500 h 1984375"/>
              <a:gd name="connsiteX22" fmla="*/ 793750 w 1922314"/>
              <a:gd name="connsiteY22" fmla="*/ 1762125 h 1984375"/>
              <a:gd name="connsiteX23" fmla="*/ 825500 w 1922314"/>
              <a:gd name="connsiteY23" fmla="*/ 1698625 h 1984375"/>
              <a:gd name="connsiteX24" fmla="*/ 841375 w 1922314"/>
              <a:gd name="connsiteY24" fmla="*/ 1619250 h 1984375"/>
              <a:gd name="connsiteX25" fmla="*/ 889000 w 1922314"/>
              <a:gd name="connsiteY25" fmla="*/ 1555750 h 1984375"/>
              <a:gd name="connsiteX26" fmla="*/ 936625 w 1922314"/>
              <a:gd name="connsiteY26" fmla="*/ 1285875 h 1984375"/>
              <a:gd name="connsiteX27" fmla="*/ 1000125 w 1922314"/>
              <a:gd name="connsiteY27" fmla="*/ 1238250 h 1984375"/>
              <a:gd name="connsiteX28" fmla="*/ 1095375 w 1922314"/>
              <a:gd name="connsiteY28" fmla="*/ 1079500 h 1984375"/>
              <a:gd name="connsiteX29" fmla="*/ 1190625 w 1922314"/>
              <a:gd name="connsiteY29" fmla="*/ 1016000 h 1984375"/>
              <a:gd name="connsiteX30" fmla="*/ 1238250 w 1922314"/>
              <a:gd name="connsiteY30" fmla="*/ 984250 h 1984375"/>
              <a:gd name="connsiteX31" fmla="*/ 1301750 w 1922314"/>
              <a:gd name="connsiteY31" fmla="*/ 968375 h 1984375"/>
              <a:gd name="connsiteX32" fmla="*/ 1349375 w 1922314"/>
              <a:gd name="connsiteY32" fmla="*/ 952500 h 1984375"/>
              <a:gd name="connsiteX33" fmla="*/ 1476375 w 1922314"/>
              <a:gd name="connsiteY33" fmla="*/ 936625 h 1984375"/>
              <a:gd name="connsiteX34" fmla="*/ 1651000 w 1922314"/>
              <a:gd name="connsiteY34" fmla="*/ 841375 h 1984375"/>
              <a:gd name="connsiteX35" fmla="*/ 1698625 w 1922314"/>
              <a:gd name="connsiteY35" fmla="*/ 825500 h 1984375"/>
              <a:gd name="connsiteX36" fmla="*/ 1793875 w 1922314"/>
              <a:gd name="connsiteY36" fmla="*/ 746125 h 1984375"/>
              <a:gd name="connsiteX37" fmla="*/ 1857375 w 1922314"/>
              <a:gd name="connsiteY37" fmla="*/ 666750 h 1984375"/>
              <a:gd name="connsiteX38" fmla="*/ 1889125 w 1922314"/>
              <a:gd name="connsiteY38" fmla="*/ 587375 h 1984375"/>
              <a:gd name="connsiteX39" fmla="*/ 1920875 w 1922314"/>
              <a:gd name="connsiteY39" fmla="*/ 428625 h 1984375"/>
              <a:gd name="connsiteX40" fmla="*/ 1905000 w 1922314"/>
              <a:gd name="connsiteY40" fmla="*/ 142875 h 1984375"/>
              <a:gd name="connsiteX41" fmla="*/ 1809750 w 1922314"/>
              <a:gd name="connsiteY41" fmla="*/ 95250 h 1984375"/>
              <a:gd name="connsiteX42" fmla="*/ 1762125 w 1922314"/>
              <a:gd name="connsiteY42" fmla="*/ 63500 h 1984375"/>
              <a:gd name="connsiteX43" fmla="*/ 1635125 w 1922314"/>
              <a:gd name="connsiteY43" fmla="*/ 31750 h 1984375"/>
              <a:gd name="connsiteX44" fmla="*/ 1492250 w 1922314"/>
              <a:gd name="connsiteY44" fmla="*/ 0 h 1984375"/>
              <a:gd name="connsiteX45" fmla="*/ 1063625 w 1922314"/>
              <a:gd name="connsiteY45" fmla="*/ 15875 h 1984375"/>
              <a:gd name="connsiteX46" fmla="*/ 968375 w 1922314"/>
              <a:gd name="connsiteY46" fmla="*/ 63500 h 1984375"/>
              <a:gd name="connsiteX47" fmla="*/ 920750 w 1922314"/>
              <a:gd name="connsiteY47" fmla="*/ 63500 h 198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922314" h="1984375">
                <a:moveTo>
                  <a:pt x="1031875" y="111125"/>
                </a:moveTo>
                <a:cubicBezTo>
                  <a:pt x="963083" y="127000"/>
                  <a:pt x="891299" y="133161"/>
                  <a:pt x="825500" y="158750"/>
                </a:cubicBezTo>
                <a:cubicBezTo>
                  <a:pt x="793921" y="171031"/>
                  <a:pt x="770844" y="199076"/>
                  <a:pt x="746125" y="222250"/>
                </a:cubicBezTo>
                <a:cubicBezTo>
                  <a:pt x="686070" y="278551"/>
                  <a:pt x="634739" y="344176"/>
                  <a:pt x="571500" y="396875"/>
                </a:cubicBezTo>
                <a:cubicBezTo>
                  <a:pt x="508120" y="449691"/>
                  <a:pt x="465735" y="480142"/>
                  <a:pt x="412750" y="539750"/>
                </a:cubicBezTo>
                <a:cubicBezTo>
                  <a:pt x="370511" y="587269"/>
                  <a:pt x="317256" y="660365"/>
                  <a:pt x="285750" y="714375"/>
                </a:cubicBezTo>
                <a:cubicBezTo>
                  <a:pt x="267864" y="745037"/>
                  <a:pt x="255123" y="778462"/>
                  <a:pt x="238125" y="809625"/>
                </a:cubicBezTo>
                <a:cubicBezTo>
                  <a:pt x="223350" y="836713"/>
                  <a:pt x="205485" y="862027"/>
                  <a:pt x="190500" y="889000"/>
                </a:cubicBezTo>
                <a:cubicBezTo>
                  <a:pt x="170106" y="925709"/>
                  <a:pt x="138519" y="993480"/>
                  <a:pt x="127000" y="1031875"/>
                </a:cubicBezTo>
                <a:cubicBezTo>
                  <a:pt x="119247" y="1057719"/>
                  <a:pt x="117192" y="1084959"/>
                  <a:pt x="111125" y="1111250"/>
                </a:cubicBezTo>
                <a:cubicBezTo>
                  <a:pt x="101313" y="1153769"/>
                  <a:pt x="79375" y="1238250"/>
                  <a:pt x="79375" y="1238250"/>
                </a:cubicBezTo>
                <a:cubicBezTo>
                  <a:pt x="74083" y="1285875"/>
                  <a:pt x="71378" y="1333859"/>
                  <a:pt x="63500" y="1381125"/>
                </a:cubicBezTo>
                <a:cubicBezTo>
                  <a:pt x="60749" y="1397631"/>
                  <a:pt x="51255" y="1412415"/>
                  <a:pt x="47625" y="1428750"/>
                </a:cubicBezTo>
                <a:cubicBezTo>
                  <a:pt x="40642" y="1460171"/>
                  <a:pt x="38733" y="1492579"/>
                  <a:pt x="31750" y="1524000"/>
                </a:cubicBezTo>
                <a:cubicBezTo>
                  <a:pt x="28120" y="1540335"/>
                  <a:pt x="19934" y="1555391"/>
                  <a:pt x="15875" y="1571625"/>
                </a:cubicBezTo>
                <a:cubicBezTo>
                  <a:pt x="9331" y="1597802"/>
                  <a:pt x="5292" y="1624542"/>
                  <a:pt x="0" y="1651000"/>
                </a:cubicBezTo>
                <a:cubicBezTo>
                  <a:pt x="5292" y="1719792"/>
                  <a:pt x="-1684" y="1790652"/>
                  <a:pt x="15875" y="1857375"/>
                </a:cubicBezTo>
                <a:cubicBezTo>
                  <a:pt x="35578" y="1932246"/>
                  <a:pt x="74815" y="1949585"/>
                  <a:pt x="127000" y="1984375"/>
                </a:cubicBezTo>
                <a:cubicBezTo>
                  <a:pt x="238125" y="1979083"/>
                  <a:pt x="349983" y="1982299"/>
                  <a:pt x="460375" y="1968500"/>
                </a:cubicBezTo>
                <a:cubicBezTo>
                  <a:pt x="479307" y="1966133"/>
                  <a:pt x="490565" y="1944499"/>
                  <a:pt x="508000" y="1936750"/>
                </a:cubicBezTo>
                <a:cubicBezTo>
                  <a:pt x="538583" y="1923158"/>
                  <a:pt x="575403" y="1923564"/>
                  <a:pt x="603250" y="1905000"/>
                </a:cubicBezTo>
                <a:cubicBezTo>
                  <a:pt x="635000" y="1883833"/>
                  <a:pt x="671518" y="1868482"/>
                  <a:pt x="698500" y="1841500"/>
                </a:cubicBezTo>
                <a:cubicBezTo>
                  <a:pt x="759616" y="1780384"/>
                  <a:pt x="727445" y="1806328"/>
                  <a:pt x="793750" y="1762125"/>
                </a:cubicBezTo>
                <a:cubicBezTo>
                  <a:pt x="804333" y="1740958"/>
                  <a:pt x="818016" y="1721076"/>
                  <a:pt x="825500" y="1698625"/>
                </a:cubicBezTo>
                <a:cubicBezTo>
                  <a:pt x="834033" y="1673027"/>
                  <a:pt x="830416" y="1643907"/>
                  <a:pt x="841375" y="1619250"/>
                </a:cubicBezTo>
                <a:cubicBezTo>
                  <a:pt x="852121" y="1595072"/>
                  <a:pt x="873125" y="1576917"/>
                  <a:pt x="889000" y="1555750"/>
                </a:cubicBezTo>
                <a:cubicBezTo>
                  <a:pt x="895312" y="1467378"/>
                  <a:pt x="866482" y="1356018"/>
                  <a:pt x="936625" y="1285875"/>
                </a:cubicBezTo>
                <a:cubicBezTo>
                  <a:pt x="955334" y="1267166"/>
                  <a:pt x="978958" y="1254125"/>
                  <a:pt x="1000125" y="1238250"/>
                </a:cubicBezTo>
                <a:cubicBezTo>
                  <a:pt x="1019239" y="1200022"/>
                  <a:pt x="1066640" y="1098657"/>
                  <a:pt x="1095375" y="1079500"/>
                </a:cubicBezTo>
                <a:lnTo>
                  <a:pt x="1190625" y="1016000"/>
                </a:lnTo>
                <a:cubicBezTo>
                  <a:pt x="1206500" y="1005417"/>
                  <a:pt x="1219740" y="988877"/>
                  <a:pt x="1238250" y="984250"/>
                </a:cubicBezTo>
                <a:cubicBezTo>
                  <a:pt x="1259417" y="978958"/>
                  <a:pt x="1280771" y="974369"/>
                  <a:pt x="1301750" y="968375"/>
                </a:cubicBezTo>
                <a:cubicBezTo>
                  <a:pt x="1317840" y="963778"/>
                  <a:pt x="1332911" y="955493"/>
                  <a:pt x="1349375" y="952500"/>
                </a:cubicBezTo>
                <a:cubicBezTo>
                  <a:pt x="1391350" y="944868"/>
                  <a:pt x="1434042" y="941917"/>
                  <a:pt x="1476375" y="936625"/>
                </a:cubicBezTo>
                <a:cubicBezTo>
                  <a:pt x="1666298" y="873317"/>
                  <a:pt x="1482186" y="946884"/>
                  <a:pt x="1651000" y="841375"/>
                </a:cubicBezTo>
                <a:cubicBezTo>
                  <a:pt x="1665190" y="832506"/>
                  <a:pt x="1683658" y="832984"/>
                  <a:pt x="1698625" y="825500"/>
                </a:cubicBezTo>
                <a:cubicBezTo>
                  <a:pt x="1736198" y="806714"/>
                  <a:pt x="1766568" y="777333"/>
                  <a:pt x="1793875" y="746125"/>
                </a:cubicBezTo>
                <a:cubicBezTo>
                  <a:pt x="1816187" y="720625"/>
                  <a:pt x="1839942" y="695805"/>
                  <a:pt x="1857375" y="666750"/>
                </a:cubicBezTo>
                <a:cubicBezTo>
                  <a:pt x="1872036" y="642314"/>
                  <a:pt x="1880114" y="614409"/>
                  <a:pt x="1889125" y="587375"/>
                </a:cubicBezTo>
                <a:cubicBezTo>
                  <a:pt x="1904913" y="540012"/>
                  <a:pt x="1913059" y="475522"/>
                  <a:pt x="1920875" y="428625"/>
                </a:cubicBezTo>
                <a:cubicBezTo>
                  <a:pt x="1915583" y="333375"/>
                  <a:pt x="1935167" y="233376"/>
                  <a:pt x="1905000" y="142875"/>
                </a:cubicBezTo>
                <a:cubicBezTo>
                  <a:pt x="1893775" y="109199"/>
                  <a:pt x="1840780" y="112489"/>
                  <a:pt x="1809750" y="95250"/>
                </a:cubicBezTo>
                <a:cubicBezTo>
                  <a:pt x="1793072" y="85984"/>
                  <a:pt x="1780056" y="70020"/>
                  <a:pt x="1762125" y="63500"/>
                </a:cubicBezTo>
                <a:cubicBezTo>
                  <a:pt x="1721116" y="48588"/>
                  <a:pt x="1676522" y="45549"/>
                  <a:pt x="1635125" y="31750"/>
                </a:cubicBezTo>
                <a:cubicBezTo>
                  <a:pt x="1556964" y="5696"/>
                  <a:pt x="1604006" y="18626"/>
                  <a:pt x="1492250" y="0"/>
                </a:cubicBezTo>
                <a:cubicBezTo>
                  <a:pt x="1349375" y="5292"/>
                  <a:pt x="1206281" y="6365"/>
                  <a:pt x="1063625" y="15875"/>
                </a:cubicBezTo>
                <a:cubicBezTo>
                  <a:pt x="996148" y="20373"/>
                  <a:pt x="1031920" y="42318"/>
                  <a:pt x="968375" y="63500"/>
                </a:cubicBezTo>
                <a:cubicBezTo>
                  <a:pt x="953315" y="68520"/>
                  <a:pt x="936625" y="63500"/>
                  <a:pt x="920750" y="63500"/>
                </a:cubicBezTo>
              </a:path>
            </a:pathLst>
          </a:custGeom>
          <a:ln w="76200" cmpd="sng">
            <a:solidFill>
              <a:srgbClr val="9F202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009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08"/>
    </mc:Choice>
    <mc:Fallback>
      <p:transition xmlns:p14="http://schemas.microsoft.com/office/powerpoint/2010/main" spd="slow" advTm="450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163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>
                <a:sym typeface="Wingdings"/>
              </a:rPr>
              <a:t>incremental repair  streaming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6258" y="2381250"/>
            <a:ext cx="4266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Incremental repair</a:t>
            </a:r>
            <a:br>
              <a:rPr lang="en-US" sz="2400" dirty="0" smtClean="0"/>
            </a:br>
            <a:r>
              <a:rPr lang="en-US" sz="2400" dirty="0" smtClean="0"/>
              <a:t> a.k.a. stream mining</a:t>
            </a:r>
            <a:endParaRPr lang="en-US" sz="2400" dirty="0"/>
          </a:p>
        </p:txBody>
      </p:sp>
      <p:sp>
        <p:nvSpPr>
          <p:cNvPr id="4" name="Freeform 3"/>
          <p:cNvSpPr/>
          <p:nvPr/>
        </p:nvSpPr>
        <p:spPr>
          <a:xfrm>
            <a:off x="2492375" y="4460875"/>
            <a:ext cx="1063625" cy="984250"/>
          </a:xfrm>
          <a:custGeom>
            <a:avLst/>
            <a:gdLst>
              <a:gd name="connsiteX0" fmla="*/ 1031875 w 1922314"/>
              <a:gd name="connsiteY0" fmla="*/ 111125 h 1984375"/>
              <a:gd name="connsiteX1" fmla="*/ 825500 w 1922314"/>
              <a:gd name="connsiteY1" fmla="*/ 158750 h 1984375"/>
              <a:gd name="connsiteX2" fmla="*/ 746125 w 1922314"/>
              <a:gd name="connsiteY2" fmla="*/ 222250 h 1984375"/>
              <a:gd name="connsiteX3" fmla="*/ 571500 w 1922314"/>
              <a:gd name="connsiteY3" fmla="*/ 396875 h 1984375"/>
              <a:gd name="connsiteX4" fmla="*/ 412750 w 1922314"/>
              <a:gd name="connsiteY4" fmla="*/ 539750 h 1984375"/>
              <a:gd name="connsiteX5" fmla="*/ 285750 w 1922314"/>
              <a:gd name="connsiteY5" fmla="*/ 714375 h 1984375"/>
              <a:gd name="connsiteX6" fmla="*/ 238125 w 1922314"/>
              <a:gd name="connsiteY6" fmla="*/ 809625 h 1984375"/>
              <a:gd name="connsiteX7" fmla="*/ 190500 w 1922314"/>
              <a:gd name="connsiteY7" fmla="*/ 889000 h 1984375"/>
              <a:gd name="connsiteX8" fmla="*/ 127000 w 1922314"/>
              <a:gd name="connsiteY8" fmla="*/ 1031875 h 1984375"/>
              <a:gd name="connsiteX9" fmla="*/ 111125 w 1922314"/>
              <a:gd name="connsiteY9" fmla="*/ 1111250 h 1984375"/>
              <a:gd name="connsiteX10" fmla="*/ 79375 w 1922314"/>
              <a:gd name="connsiteY10" fmla="*/ 1238250 h 1984375"/>
              <a:gd name="connsiteX11" fmla="*/ 63500 w 1922314"/>
              <a:gd name="connsiteY11" fmla="*/ 1381125 h 1984375"/>
              <a:gd name="connsiteX12" fmla="*/ 47625 w 1922314"/>
              <a:gd name="connsiteY12" fmla="*/ 1428750 h 1984375"/>
              <a:gd name="connsiteX13" fmla="*/ 31750 w 1922314"/>
              <a:gd name="connsiteY13" fmla="*/ 1524000 h 1984375"/>
              <a:gd name="connsiteX14" fmla="*/ 15875 w 1922314"/>
              <a:gd name="connsiteY14" fmla="*/ 1571625 h 1984375"/>
              <a:gd name="connsiteX15" fmla="*/ 0 w 1922314"/>
              <a:gd name="connsiteY15" fmla="*/ 1651000 h 1984375"/>
              <a:gd name="connsiteX16" fmla="*/ 15875 w 1922314"/>
              <a:gd name="connsiteY16" fmla="*/ 1857375 h 1984375"/>
              <a:gd name="connsiteX17" fmla="*/ 127000 w 1922314"/>
              <a:gd name="connsiteY17" fmla="*/ 1984375 h 1984375"/>
              <a:gd name="connsiteX18" fmla="*/ 460375 w 1922314"/>
              <a:gd name="connsiteY18" fmla="*/ 1968500 h 1984375"/>
              <a:gd name="connsiteX19" fmla="*/ 508000 w 1922314"/>
              <a:gd name="connsiteY19" fmla="*/ 1936750 h 1984375"/>
              <a:gd name="connsiteX20" fmla="*/ 603250 w 1922314"/>
              <a:gd name="connsiteY20" fmla="*/ 1905000 h 1984375"/>
              <a:gd name="connsiteX21" fmla="*/ 698500 w 1922314"/>
              <a:gd name="connsiteY21" fmla="*/ 1841500 h 1984375"/>
              <a:gd name="connsiteX22" fmla="*/ 793750 w 1922314"/>
              <a:gd name="connsiteY22" fmla="*/ 1762125 h 1984375"/>
              <a:gd name="connsiteX23" fmla="*/ 825500 w 1922314"/>
              <a:gd name="connsiteY23" fmla="*/ 1698625 h 1984375"/>
              <a:gd name="connsiteX24" fmla="*/ 841375 w 1922314"/>
              <a:gd name="connsiteY24" fmla="*/ 1619250 h 1984375"/>
              <a:gd name="connsiteX25" fmla="*/ 889000 w 1922314"/>
              <a:gd name="connsiteY25" fmla="*/ 1555750 h 1984375"/>
              <a:gd name="connsiteX26" fmla="*/ 936625 w 1922314"/>
              <a:gd name="connsiteY26" fmla="*/ 1285875 h 1984375"/>
              <a:gd name="connsiteX27" fmla="*/ 1000125 w 1922314"/>
              <a:gd name="connsiteY27" fmla="*/ 1238250 h 1984375"/>
              <a:gd name="connsiteX28" fmla="*/ 1095375 w 1922314"/>
              <a:gd name="connsiteY28" fmla="*/ 1079500 h 1984375"/>
              <a:gd name="connsiteX29" fmla="*/ 1190625 w 1922314"/>
              <a:gd name="connsiteY29" fmla="*/ 1016000 h 1984375"/>
              <a:gd name="connsiteX30" fmla="*/ 1238250 w 1922314"/>
              <a:gd name="connsiteY30" fmla="*/ 984250 h 1984375"/>
              <a:gd name="connsiteX31" fmla="*/ 1301750 w 1922314"/>
              <a:gd name="connsiteY31" fmla="*/ 968375 h 1984375"/>
              <a:gd name="connsiteX32" fmla="*/ 1349375 w 1922314"/>
              <a:gd name="connsiteY32" fmla="*/ 952500 h 1984375"/>
              <a:gd name="connsiteX33" fmla="*/ 1476375 w 1922314"/>
              <a:gd name="connsiteY33" fmla="*/ 936625 h 1984375"/>
              <a:gd name="connsiteX34" fmla="*/ 1651000 w 1922314"/>
              <a:gd name="connsiteY34" fmla="*/ 841375 h 1984375"/>
              <a:gd name="connsiteX35" fmla="*/ 1698625 w 1922314"/>
              <a:gd name="connsiteY35" fmla="*/ 825500 h 1984375"/>
              <a:gd name="connsiteX36" fmla="*/ 1793875 w 1922314"/>
              <a:gd name="connsiteY36" fmla="*/ 746125 h 1984375"/>
              <a:gd name="connsiteX37" fmla="*/ 1857375 w 1922314"/>
              <a:gd name="connsiteY37" fmla="*/ 666750 h 1984375"/>
              <a:gd name="connsiteX38" fmla="*/ 1889125 w 1922314"/>
              <a:gd name="connsiteY38" fmla="*/ 587375 h 1984375"/>
              <a:gd name="connsiteX39" fmla="*/ 1920875 w 1922314"/>
              <a:gd name="connsiteY39" fmla="*/ 428625 h 1984375"/>
              <a:gd name="connsiteX40" fmla="*/ 1905000 w 1922314"/>
              <a:gd name="connsiteY40" fmla="*/ 142875 h 1984375"/>
              <a:gd name="connsiteX41" fmla="*/ 1809750 w 1922314"/>
              <a:gd name="connsiteY41" fmla="*/ 95250 h 1984375"/>
              <a:gd name="connsiteX42" fmla="*/ 1762125 w 1922314"/>
              <a:gd name="connsiteY42" fmla="*/ 63500 h 1984375"/>
              <a:gd name="connsiteX43" fmla="*/ 1635125 w 1922314"/>
              <a:gd name="connsiteY43" fmla="*/ 31750 h 1984375"/>
              <a:gd name="connsiteX44" fmla="*/ 1492250 w 1922314"/>
              <a:gd name="connsiteY44" fmla="*/ 0 h 1984375"/>
              <a:gd name="connsiteX45" fmla="*/ 1063625 w 1922314"/>
              <a:gd name="connsiteY45" fmla="*/ 15875 h 1984375"/>
              <a:gd name="connsiteX46" fmla="*/ 968375 w 1922314"/>
              <a:gd name="connsiteY46" fmla="*/ 63500 h 1984375"/>
              <a:gd name="connsiteX47" fmla="*/ 920750 w 1922314"/>
              <a:gd name="connsiteY47" fmla="*/ 63500 h 198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922314" h="1984375">
                <a:moveTo>
                  <a:pt x="1031875" y="111125"/>
                </a:moveTo>
                <a:cubicBezTo>
                  <a:pt x="963083" y="127000"/>
                  <a:pt x="891299" y="133161"/>
                  <a:pt x="825500" y="158750"/>
                </a:cubicBezTo>
                <a:cubicBezTo>
                  <a:pt x="793921" y="171031"/>
                  <a:pt x="770844" y="199076"/>
                  <a:pt x="746125" y="222250"/>
                </a:cubicBezTo>
                <a:cubicBezTo>
                  <a:pt x="686070" y="278551"/>
                  <a:pt x="634739" y="344176"/>
                  <a:pt x="571500" y="396875"/>
                </a:cubicBezTo>
                <a:cubicBezTo>
                  <a:pt x="508120" y="449691"/>
                  <a:pt x="465735" y="480142"/>
                  <a:pt x="412750" y="539750"/>
                </a:cubicBezTo>
                <a:cubicBezTo>
                  <a:pt x="370511" y="587269"/>
                  <a:pt x="317256" y="660365"/>
                  <a:pt x="285750" y="714375"/>
                </a:cubicBezTo>
                <a:cubicBezTo>
                  <a:pt x="267864" y="745037"/>
                  <a:pt x="255123" y="778462"/>
                  <a:pt x="238125" y="809625"/>
                </a:cubicBezTo>
                <a:cubicBezTo>
                  <a:pt x="223350" y="836713"/>
                  <a:pt x="205485" y="862027"/>
                  <a:pt x="190500" y="889000"/>
                </a:cubicBezTo>
                <a:cubicBezTo>
                  <a:pt x="170106" y="925709"/>
                  <a:pt x="138519" y="993480"/>
                  <a:pt x="127000" y="1031875"/>
                </a:cubicBezTo>
                <a:cubicBezTo>
                  <a:pt x="119247" y="1057719"/>
                  <a:pt x="117192" y="1084959"/>
                  <a:pt x="111125" y="1111250"/>
                </a:cubicBezTo>
                <a:cubicBezTo>
                  <a:pt x="101313" y="1153769"/>
                  <a:pt x="79375" y="1238250"/>
                  <a:pt x="79375" y="1238250"/>
                </a:cubicBezTo>
                <a:cubicBezTo>
                  <a:pt x="74083" y="1285875"/>
                  <a:pt x="71378" y="1333859"/>
                  <a:pt x="63500" y="1381125"/>
                </a:cubicBezTo>
                <a:cubicBezTo>
                  <a:pt x="60749" y="1397631"/>
                  <a:pt x="51255" y="1412415"/>
                  <a:pt x="47625" y="1428750"/>
                </a:cubicBezTo>
                <a:cubicBezTo>
                  <a:pt x="40642" y="1460171"/>
                  <a:pt x="38733" y="1492579"/>
                  <a:pt x="31750" y="1524000"/>
                </a:cubicBezTo>
                <a:cubicBezTo>
                  <a:pt x="28120" y="1540335"/>
                  <a:pt x="19934" y="1555391"/>
                  <a:pt x="15875" y="1571625"/>
                </a:cubicBezTo>
                <a:cubicBezTo>
                  <a:pt x="9331" y="1597802"/>
                  <a:pt x="5292" y="1624542"/>
                  <a:pt x="0" y="1651000"/>
                </a:cubicBezTo>
                <a:cubicBezTo>
                  <a:pt x="5292" y="1719792"/>
                  <a:pt x="-1684" y="1790652"/>
                  <a:pt x="15875" y="1857375"/>
                </a:cubicBezTo>
                <a:cubicBezTo>
                  <a:pt x="35578" y="1932246"/>
                  <a:pt x="74815" y="1949585"/>
                  <a:pt x="127000" y="1984375"/>
                </a:cubicBezTo>
                <a:cubicBezTo>
                  <a:pt x="238125" y="1979083"/>
                  <a:pt x="349983" y="1982299"/>
                  <a:pt x="460375" y="1968500"/>
                </a:cubicBezTo>
                <a:cubicBezTo>
                  <a:pt x="479307" y="1966133"/>
                  <a:pt x="490565" y="1944499"/>
                  <a:pt x="508000" y="1936750"/>
                </a:cubicBezTo>
                <a:cubicBezTo>
                  <a:pt x="538583" y="1923158"/>
                  <a:pt x="575403" y="1923564"/>
                  <a:pt x="603250" y="1905000"/>
                </a:cubicBezTo>
                <a:cubicBezTo>
                  <a:pt x="635000" y="1883833"/>
                  <a:pt x="671518" y="1868482"/>
                  <a:pt x="698500" y="1841500"/>
                </a:cubicBezTo>
                <a:cubicBezTo>
                  <a:pt x="759616" y="1780384"/>
                  <a:pt x="727445" y="1806328"/>
                  <a:pt x="793750" y="1762125"/>
                </a:cubicBezTo>
                <a:cubicBezTo>
                  <a:pt x="804333" y="1740958"/>
                  <a:pt x="818016" y="1721076"/>
                  <a:pt x="825500" y="1698625"/>
                </a:cubicBezTo>
                <a:cubicBezTo>
                  <a:pt x="834033" y="1673027"/>
                  <a:pt x="830416" y="1643907"/>
                  <a:pt x="841375" y="1619250"/>
                </a:cubicBezTo>
                <a:cubicBezTo>
                  <a:pt x="852121" y="1595072"/>
                  <a:pt x="873125" y="1576917"/>
                  <a:pt x="889000" y="1555750"/>
                </a:cubicBezTo>
                <a:cubicBezTo>
                  <a:pt x="895312" y="1467378"/>
                  <a:pt x="866482" y="1356018"/>
                  <a:pt x="936625" y="1285875"/>
                </a:cubicBezTo>
                <a:cubicBezTo>
                  <a:pt x="955334" y="1267166"/>
                  <a:pt x="978958" y="1254125"/>
                  <a:pt x="1000125" y="1238250"/>
                </a:cubicBezTo>
                <a:cubicBezTo>
                  <a:pt x="1019239" y="1200022"/>
                  <a:pt x="1066640" y="1098657"/>
                  <a:pt x="1095375" y="1079500"/>
                </a:cubicBezTo>
                <a:lnTo>
                  <a:pt x="1190625" y="1016000"/>
                </a:lnTo>
                <a:cubicBezTo>
                  <a:pt x="1206500" y="1005417"/>
                  <a:pt x="1219740" y="988877"/>
                  <a:pt x="1238250" y="984250"/>
                </a:cubicBezTo>
                <a:cubicBezTo>
                  <a:pt x="1259417" y="978958"/>
                  <a:pt x="1280771" y="974369"/>
                  <a:pt x="1301750" y="968375"/>
                </a:cubicBezTo>
                <a:cubicBezTo>
                  <a:pt x="1317840" y="963778"/>
                  <a:pt x="1332911" y="955493"/>
                  <a:pt x="1349375" y="952500"/>
                </a:cubicBezTo>
                <a:cubicBezTo>
                  <a:pt x="1391350" y="944868"/>
                  <a:pt x="1434042" y="941917"/>
                  <a:pt x="1476375" y="936625"/>
                </a:cubicBezTo>
                <a:cubicBezTo>
                  <a:pt x="1666298" y="873317"/>
                  <a:pt x="1482186" y="946884"/>
                  <a:pt x="1651000" y="841375"/>
                </a:cubicBezTo>
                <a:cubicBezTo>
                  <a:pt x="1665190" y="832506"/>
                  <a:pt x="1683658" y="832984"/>
                  <a:pt x="1698625" y="825500"/>
                </a:cubicBezTo>
                <a:cubicBezTo>
                  <a:pt x="1736198" y="806714"/>
                  <a:pt x="1766568" y="777333"/>
                  <a:pt x="1793875" y="746125"/>
                </a:cubicBezTo>
                <a:cubicBezTo>
                  <a:pt x="1816187" y="720625"/>
                  <a:pt x="1839942" y="695805"/>
                  <a:pt x="1857375" y="666750"/>
                </a:cubicBezTo>
                <a:cubicBezTo>
                  <a:pt x="1872036" y="642314"/>
                  <a:pt x="1880114" y="614409"/>
                  <a:pt x="1889125" y="587375"/>
                </a:cubicBezTo>
                <a:cubicBezTo>
                  <a:pt x="1904913" y="540012"/>
                  <a:pt x="1913059" y="475522"/>
                  <a:pt x="1920875" y="428625"/>
                </a:cubicBezTo>
                <a:cubicBezTo>
                  <a:pt x="1915583" y="333375"/>
                  <a:pt x="1935167" y="233376"/>
                  <a:pt x="1905000" y="142875"/>
                </a:cubicBezTo>
                <a:cubicBezTo>
                  <a:pt x="1893775" y="109199"/>
                  <a:pt x="1840780" y="112489"/>
                  <a:pt x="1809750" y="95250"/>
                </a:cubicBezTo>
                <a:cubicBezTo>
                  <a:pt x="1793072" y="85984"/>
                  <a:pt x="1780056" y="70020"/>
                  <a:pt x="1762125" y="63500"/>
                </a:cubicBezTo>
                <a:cubicBezTo>
                  <a:pt x="1721116" y="48588"/>
                  <a:pt x="1676522" y="45549"/>
                  <a:pt x="1635125" y="31750"/>
                </a:cubicBezTo>
                <a:cubicBezTo>
                  <a:pt x="1556964" y="5696"/>
                  <a:pt x="1604006" y="18626"/>
                  <a:pt x="1492250" y="0"/>
                </a:cubicBezTo>
                <a:cubicBezTo>
                  <a:pt x="1349375" y="5292"/>
                  <a:pt x="1206281" y="6365"/>
                  <a:pt x="1063625" y="15875"/>
                </a:cubicBezTo>
                <a:cubicBezTo>
                  <a:pt x="996148" y="20373"/>
                  <a:pt x="1031920" y="42318"/>
                  <a:pt x="968375" y="63500"/>
                </a:cubicBezTo>
                <a:cubicBezTo>
                  <a:pt x="953315" y="68520"/>
                  <a:pt x="936625" y="63500"/>
                  <a:pt x="920750" y="63500"/>
                </a:cubicBezTo>
              </a:path>
            </a:pathLst>
          </a:custGeom>
          <a:ln w="76200" cmpd="sng">
            <a:solidFill>
              <a:srgbClr val="9F202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677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6"/>
    </mc:Choice>
    <mc:Fallback>
      <p:transition xmlns:p14="http://schemas.microsoft.com/office/powerpoint/2010/main" spd="slow" advTm="75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54200"/>
            <a:ext cx="7620000" cy="4953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 hierarchy of services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625600" y="1917432"/>
            <a:ext cx="12446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3200" y="2755632"/>
            <a:ext cx="8255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03200" y="3695431"/>
            <a:ext cx="8255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3200" y="4584431"/>
            <a:ext cx="8255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78200" y="2793732"/>
            <a:ext cx="10922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84300" y="3695431"/>
            <a:ext cx="10922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384300" y="4584430"/>
            <a:ext cx="10922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200" y="5435330"/>
            <a:ext cx="19050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78200" y="3695431"/>
            <a:ext cx="10922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505200" y="4584430"/>
            <a:ext cx="8128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40100" y="5435330"/>
            <a:ext cx="1092200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368800" y="4584159"/>
            <a:ext cx="1714054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121846" y="4597131"/>
            <a:ext cx="1548954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257800" y="3695431"/>
            <a:ext cx="15113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082854" y="5435330"/>
            <a:ext cx="1548954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994623" y="6375132"/>
            <a:ext cx="1548954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4152900" y="4025900"/>
            <a:ext cx="1860550" cy="583659"/>
          </a:xfrm>
          <a:prstGeom prst="line">
            <a:avLst/>
          </a:prstGeom>
          <a:ln w="9525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29" name="Rectangle 2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367671" y="2442492"/>
            <a:ext cx="1308323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Published 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367671" y="2976160"/>
            <a:ext cx="1308322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 do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367894" y="1917432"/>
            <a:ext cx="132715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Executing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41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754"/>
    </mc:Choice>
    <mc:Fallback>
      <p:transition xmlns:p14="http://schemas.microsoft.com/office/powerpoint/2010/main" spd="slow" advTm="3175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957070" y="2393864"/>
            <a:ext cx="15036800" cy="9774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0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6295" y="950371"/>
            <a:ext cx="5743131" cy="4075545"/>
          </a:xfrm>
        </p:spPr>
        <p:txBody>
          <a:bodyPr>
            <a:noAutofit/>
          </a:bodyPr>
          <a:lstStyle/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Software tools for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“citizen scientists”.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Beyond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mere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data repositories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What happens when decision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software goes wrong?</a:t>
            </a:r>
            <a:r>
              <a:rPr lang="en-US" sz="2400" b="1" dirty="0" smtClean="0">
                <a:solidFill>
                  <a:srgbClr val="FFFFFF"/>
                </a:solidFill>
              </a:rPr>
              <a:t/>
            </a:r>
            <a:br>
              <a:rPr lang="en-US" sz="2400" b="1" dirty="0" smtClean="0">
                <a:solidFill>
                  <a:srgbClr val="FFFFFF"/>
                </a:solidFill>
              </a:rPr>
            </a:br>
            <a:endParaRPr lang="en-US" sz="2400" b="1" dirty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Proposed services for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nextgen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 repositories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b="1" dirty="0" smtClean="0">
                <a:solidFill>
                  <a:srgbClr val="FFFFFF"/>
                </a:solidFill>
              </a:rPr>
              <a:t>The Future?</a:t>
            </a:r>
            <a:endParaRPr lang="en-US" sz="2400" b="1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65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96"/>
    </mc:Choice>
    <mc:Fallback>
      <p:transition xmlns:p14="http://schemas.microsoft.com/office/powerpoint/2010/main" spd="slow" advTm="309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5" y="3480888"/>
            <a:ext cx="8670636" cy="27268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5793510"/>
            <a:ext cx="6700980" cy="414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 Confucius: “Study </a:t>
            </a:r>
            <a:r>
              <a:rPr lang="en-US" dirty="0"/>
              <a:t>the past if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you would </a:t>
            </a:r>
            <a:r>
              <a:rPr lang="en-US" dirty="0"/>
              <a:t>define </a:t>
            </a:r>
            <a:r>
              <a:rPr lang="en-US" dirty="0" smtClean="0"/>
              <a:t>the future.”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History  of SE</a:t>
            </a:r>
          </a:p>
          <a:p>
            <a:pPr lvl="1"/>
            <a:r>
              <a:rPr lang="en-US" sz="2000" dirty="0" smtClean="0"/>
              <a:t>X is not part of SE</a:t>
            </a:r>
          </a:p>
          <a:p>
            <a:pPr lvl="1"/>
            <a:r>
              <a:rPr lang="en-US" sz="2000" dirty="0" smtClean="0"/>
              <a:t>People are having trouble with X</a:t>
            </a:r>
          </a:p>
          <a:p>
            <a:pPr lvl="1"/>
            <a:r>
              <a:rPr lang="en-US" sz="2000" dirty="0" smtClean="0"/>
              <a:t>Experiments: Extend SE to include X</a:t>
            </a:r>
          </a:p>
          <a:p>
            <a:pPr lvl="1"/>
            <a:r>
              <a:rPr lang="en-US" sz="2000" dirty="0" smtClean="0"/>
              <a:t>Conclusion: “you know what?  SE tool support makes X easier”</a:t>
            </a:r>
          </a:p>
          <a:p>
            <a:pPr lvl="1"/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7158180" y="3480890"/>
            <a:ext cx="1789546" cy="286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95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207"/>
    </mc:Choice>
    <mc:Fallback>
      <p:transition xmlns:p14="http://schemas.microsoft.com/office/powerpoint/2010/main" spd="slow" advTm="11720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5" y="3480888"/>
            <a:ext cx="8670636" cy="27268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5793510"/>
            <a:ext cx="6700980" cy="414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Future of SE</a:t>
            </a:r>
          </a:p>
          <a:p>
            <a:pPr lvl="1"/>
            <a:r>
              <a:rPr lang="en-US" sz="2000" dirty="0" smtClean="0"/>
              <a:t>Software mediates what we see and how we act in the world</a:t>
            </a:r>
          </a:p>
          <a:p>
            <a:pPr lvl="1"/>
            <a:r>
              <a:rPr lang="en-US" sz="2000" dirty="0" smtClean="0"/>
              <a:t>Everyone with software is now a scientist</a:t>
            </a:r>
          </a:p>
          <a:p>
            <a:pPr lvl="1"/>
            <a:r>
              <a:rPr lang="en-US" sz="2000" dirty="0" smtClean="0"/>
              <a:t>Software supports communities as they judge conclusions 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7158180" y="3480890"/>
            <a:ext cx="1789546" cy="286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Confucius: “Study </a:t>
            </a:r>
            <a:r>
              <a:rPr lang="en-US" dirty="0"/>
              <a:t>the past if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you would </a:t>
            </a:r>
            <a:r>
              <a:rPr lang="en-US" dirty="0"/>
              <a:t>define </a:t>
            </a:r>
            <a:r>
              <a:rPr lang="en-US" dirty="0" smtClean="0"/>
              <a:t>the future.”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58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763"/>
    </mc:Choice>
    <mc:Fallback>
      <p:transition xmlns:p14="http://schemas.microsoft.com/office/powerpoint/2010/main" spd="slow" advTm="2776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5" y="3480888"/>
            <a:ext cx="8670636" cy="2726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 find the future, </a:t>
            </a:r>
            <a:br>
              <a:rPr lang="en-US" dirty="0" smtClean="0"/>
            </a:br>
            <a:r>
              <a:rPr lang="en-US" dirty="0" smtClean="0"/>
              <a:t>extrapolate the past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Future of SE</a:t>
            </a:r>
          </a:p>
          <a:p>
            <a:pPr lvl="1"/>
            <a:r>
              <a:rPr lang="en-US" sz="2000" dirty="0" smtClean="0"/>
              <a:t>Software mediates how everyone sees and acts on the world</a:t>
            </a:r>
          </a:p>
          <a:p>
            <a:pPr lvl="1"/>
            <a:r>
              <a:rPr lang="en-US" sz="2000" dirty="0" smtClean="0"/>
              <a:t>Everyone with software is now a scientist</a:t>
            </a:r>
          </a:p>
          <a:p>
            <a:pPr lvl="1"/>
            <a:r>
              <a:rPr lang="en-US" sz="2000" dirty="0" smtClean="0"/>
              <a:t>Software supports communities as they judge conclusions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49859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930"/>
    </mc:Choice>
    <mc:Fallback>
      <p:transition xmlns:p14="http://schemas.microsoft.com/office/powerpoint/2010/main" spd="slow" advTm="4093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5" y="3480888"/>
            <a:ext cx="8670636" cy="2726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264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Services for data repositories supporting citizen scientists</a:t>
            </a:r>
          </a:p>
          <a:p>
            <a:pPr lvl="1"/>
            <a:r>
              <a:rPr lang="en-US" sz="2400" dirty="0" smtClean="0"/>
              <a:t>Enabling reflect, act, discover</a:t>
            </a:r>
          </a:p>
          <a:p>
            <a:pPr lvl="1"/>
            <a:r>
              <a:rPr lang="en-US" sz="2400" dirty="0" smtClean="0"/>
              <a:t>The next generation of continuous science.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80996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088"/>
    </mc:Choice>
    <mc:Fallback>
      <p:transition xmlns:p14="http://schemas.microsoft.com/office/powerpoint/2010/main" spd="slow" advTm="2408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4525_1_v12_t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68" y="-413679"/>
            <a:ext cx="6790264" cy="766719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7576"/>
            <a:ext cx="8229600" cy="1143000"/>
          </a:xfrm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End of my </a:t>
            </a:r>
            <a:r>
              <a:rPr lang="en-US" strike="sngStrike" dirty="0" smtClean="0"/>
              <a:t>tale</a:t>
            </a:r>
            <a:r>
              <a:rPr lang="en-US" dirty="0" smtClean="0"/>
              <a:t> tail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62200" y="6070413"/>
            <a:ext cx="7620000" cy="1621157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b="0" dirty="0" smtClean="0"/>
              <a:t>Questions? Comments?</a:t>
            </a:r>
            <a:endParaRPr lang="en-US" b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 rot="16200000">
            <a:off x="8070214" y="94615"/>
            <a:ext cx="1315721" cy="365125"/>
          </a:xfrm>
          <a:prstGeom prst="rect">
            <a:avLst/>
          </a:prstGeom>
        </p:spPr>
        <p:txBody>
          <a:bodyPr/>
          <a:lstStyle/>
          <a:p>
            <a:fld id="{7D289ACC-99A1-3649-8932-CFFBA35813EB}" type="slidenum">
              <a:rPr lang="en-US" smtClean="0"/>
              <a:t>58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616700" y="935038"/>
            <a:ext cx="952500" cy="12366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766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9"/>
    </mc:Choice>
    <mc:Fallback>
      <p:transition xmlns:p14="http://schemas.microsoft.com/office/powerpoint/2010/main" spd="slow" advTm="163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712" y="-60172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69714" y="811944"/>
            <a:ext cx="4778536" cy="4525963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1500" dirty="0" smtClean="0"/>
              <a:t>Full Prof in </a:t>
            </a:r>
            <a:r>
              <a:rPr lang="en-US" sz="1500" dirty="0"/>
              <a:t>CS </a:t>
            </a:r>
            <a:r>
              <a:rPr lang="en-US" sz="1500" dirty="0" smtClean="0"/>
              <a:t>NC State. Teaches SE and </a:t>
            </a:r>
            <a:r>
              <a:rPr lang="en-US" sz="1500" dirty="0"/>
              <a:t>automated </a:t>
            </a:r>
            <a:r>
              <a:rPr lang="en-US" sz="1500" dirty="0" smtClean="0"/>
              <a:t>SE.  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 smtClean="0"/>
              <a:t>Researches   synergies  </a:t>
            </a:r>
            <a:r>
              <a:rPr lang="en-US" sz="1500" dirty="0" err="1" smtClean="0"/>
              <a:t>human+AI</a:t>
            </a:r>
            <a:r>
              <a:rPr lang="en-US" sz="1500" dirty="0" smtClean="0"/>
              <a:t>, </a:t>
            </a:r>
            <a:r>
              <a:rPr lang="en-US" sz="1500" dirty="0"/>
              <a:t>with </a:t>
            </a:r>
            <a:r>
              <a:rPr lang="en-US" sz="1500" dirty="0" smtClean="0"/>
              <a:t>focus  on data </a:t>
            </a:r>
            <a:r>
              <a:rPr lang="en-US" sz="1500" dirty="0"/>
              <a:t>mining for </a:t>
            </a:r>
            <a:r>
              <a:rPr lang="en-US" sz="1500" dirty="0" smtClean="0"/>
              <a:t>SE.</a:t>
            </a:r>
            <a:br>
              <a:rPr lang="en-US" sz="1500" dirty="0" smtClean="0"/>
            </a:b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 err="1" smtClean="0"/>
              <a:t>Assoc</a:t>
            </a:r>
            <a:r>
              <a:rPr lang="en-US" sz="1500" dirty="0" smtClean="0"/>
              <a:t> editor  IEEE </a:t>
            </a:r>
            <a:r>
              <a:rPr lang="en-US" sz="1500" dirty="0"/>
              <a:t>Transactions on SE, Empirical </a:t>
            </a:r>
            <a:r>
              <a:rPr lang="en-US" sz="1500" dirty="0" smtClean="0"/>
              <a:t>SE, </a:t>
            </a:r>
            <a:r>
              <a:rPr lang="en-US" sz="1500" dirty="0"/>
              <a:t>the Automated SE Journal </a:t>
            </a:r>
            <a:r>
              <a:rPr lang="en-US" sz="1500" dirty="0" smtClean="0"/>
              <a:t>, Software </a:t>
            </a:r>
            <a:r>
              <a:rPr lang="en-US" sz="1500" dirty="0"/>
              <a:t>Quality </a:t>
            </a:r>
            <a:r>
              <a:rPr lang="en-US" sz="1500" dirty="0" smtClean="0"/>
              <a:t>Journal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Was co-PC-chair for ASE’12, ICSE'15 NIER track</a:t>
            </a:r>
            <a:r>
              <a:rPr lang="en-US" sz="1500" dirty="0" smtClean="0"/>
              <a:t>.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Will be co-general chair of ICMSE'16. </a:t>
            </a:r>
            <a:r>
              <a:rPr lang="en-US" sz="1500" dirty="0" smtClean="0"/>
              <a:t/>
            </a:r>
            <a:br>
              <a:rPr lang="en-US" sz="1500" dirty="0" smtClean="0"/>
            </a:br>
            <a:endParaRPr lang="en-US" sz="1500" dirty="0" smtClean="0"/>
          </a:p>
          <a:p>
            <a:pPr>
              <a:lnSpc>
                <a:spcPct val="90000"/>
              </a:lnSpc>
            </a:pPr>
            <a:r>
              <a:rPr lang="en-US" sz="1500" dirty="0" smtClean="0"/>
              <a:t>Author of  230+ </a:t>
            </a:r>
            <a:r>
              <a:rPr lang="en-US" sz="1500" dirty="0"/>
              <a:t>referred </a:t>
            </a:r>
            <a:r>
              <a:rPr lang="en-US" sz="1500" dirty="0" smtClean="0"/>
              <a:t>pubs.</a:t>
            </a:r>
          </a:p>
          <a:p>
            <a:pPr>
              <a:lnSpc>
                <a:spcPct val="90000"/>
              </a:lnSpc>
            </a:pPr>
            <a:r>
              <a:rPr lang="en-US" sz="1500" dirty="0" smtClean="0"/>
              <a:t> One of the 100th </a:t>
            </a:r>
            <a:r>
              <a:rPr lang="en-US" sz="1500" dirty="0"/>
              <a:t>most cited authors in </a:t>
            </a:r>
            <a:r>
              <a:rPr lang="en-US" sz="1500" dirty="0" smtClean="0"/>
              <a:t>SE (of 80,000  http</a:t>
            </a:r>
            <a:r>
              <a:rPr lang="en-US" sz="1500" dirty="0"/>
              <a:t>://</a:t>
            </a:r>
            <a:r>
              <a:rPr lang="en-US" sz="1500" dirty="0" err="1"/>
              <a:t>goo.gl</a:t>
            </a:r>
            <a:r>
              <a:rPr lang="en-US" sz="1500" dirty="0"/>
              <a:t>/</a:t>
            </a:r>
            <a:r>
              <a:rPr lang="en-US" sz="1500" dirty="0" err="1"/>
              <a:t>BnFJs</a:t>
            </a:r>
            <a:r>
              <a:rPr lang="en-US" sz="1500" dirty="0" smtClean="0"/>
              <a:t>).  </a:t>
            </a:r>
          </a:p>
          <a:p>
            <a:pPr>
              <a:lnSpc>
                <a:spcPct val="90000"/>
              </a:lnSpc>
            </a:pPr>
            <a:r>
              <a:rPr lang="en-US" sz="1500" dirty="0" smtClean="0"/>
              <a:t>PI for NSF</a:t>
            </a:r>
            <a:r>
              <a:rPr lang="en-US" sz="1500" dirty="0"/>
              <a:t>, NIJ, </a:t>
            </a:r>
            <a:r>
              <a:rPr lang="en-US" sz="1500" dirty="0" err="1"/>
              <a:t>DoD</a:t>
            </a:r>
            <a:r>
              <a:rPr lang="en-US" sz="1500" dirty="0"/>
              <a:t>, NASA, USDA, </a:t>
            </a:r>
            <a:r>
              <a:rPr lang="en-US" sz="1500" dirty="0" smtClean="0"/>
              <a:t>and  research </a:t>
            </a:r>
            <a:r>
              <a:rPr lang="en-US" sz="1500" dirty="0"/>
              <a:t>work with private companies</a:t>
            </a:r>
            <a:r>
              <a:rPr lang="en-US" sz="1500" dirty="0" smtClean="0"/>
              <a:t>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 smtClean="0"/>
              <a:t>Co-</a:t>
            </a:r>
            <a:r>
              <a:rPr lang="en-US" sz="1500" dirty="0"/>
              <a:t>founder of the PROMISE conference series </a:t>
            </a:r>
            <a:r>
              <a:rPr lang="en-US" sz="1500" dirty="0" smtClean="0"/>
              <a:t>on  reproducible </a:t>
            </a:r>
            <a:r>
              <a:rPr lang="en-US" sz="1500" dirty="0"/>
              <a:t>experiments in </a:t>
            </a:r>
            <a:r>
              <a:rPr lang="en-US" sz="1500" dirty="0" smtClean="0"/>
              <a:t>SE. </a:t>
            </a:r>
          </a:p>
          <a:p>
            <a:pPr>
              <a:lnSpc>
                <a:spcPct val="90000"/>
              </a:lnSpc>
            </a:pPr>
            <a:r>
              <a:rPr lang="en-US" sz="1500" dirty="0" smtClean="0"/>
              <a:t>Current curator PROMISE web site, SE </a:t>
            </a:r>
            <a:br>
              <a:rPr lang="en-US" sz="1500" dirty="0" smtClean="0"/>
            </a:br>
            <a:r>
              <a:rPr lang="en-US" sz="1500" dirty="0" smtClean="0"/>
              <a:t>research data </a:t>
            </a:r>
            <a:r>
              <a:rPr lang="en-US" sz="1500" dirty="0" smtClean="0">
                <a:hlinkClick r:id="rId2"/>
              </a:rPr>
              <a:t>http</a:t>
            </a:r>
            <a:r>
              <a:rPr lang="en-US" sz="1500" dirty="0">
                <a:hlinkClick r:id="rId2"/>
              </a:rPr>
              <a:t>://openscience.us/</a:t>
            </a:r>
            <a:r>
              <a:rPr lang="en-US" sz="1500" dirty="0" smtClean="0">
                <a:hlinkClick r:id="rId2"/>
              </a:rPr>
              <a:t>repo</a:t>
            </a:r>
            <a:r>
              <a:rPr lang="en-US" sz="1500" dirty="0" smtClean="0"/>
              <a:t> .  </a:t>
            </a:r>
            <a:br>
              <a:rPr lang="en-US" sz="1500" dirty="0" smtClean="0"/>
            </a:b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 smtClean="0"/>
              <a:t>Vita:  </a:t>
            </a:r>
            <a:r>
              <a:rPr lang="en-US" sz="1500" dirty="0" smtClean="0">
                <a:hlinkClick r:id="rId3"/>
              </a:rPr>
              <a:t>http</a:t>
            </a:r>
            <a:r>
              <a:rPr lang="en-US" sz="1500" dirty="0">
                <a:hlinkClick r:id="rId3"/>
              </a:rPr>
              <a:t>://goo.gl/</a:t>
            </a:r>
            <a:r>
              <a:rPr lang="en-US" sz="1500" dirty="0" smtClean="0">
                <a:hlinkClick r:id="rId3"/>
              </a:rPr>
              <a:t>8eNhYM</a:t>
            </a:r>
            <a:endParaRPr lang="en-US" sz="1500" dirty="0" smtClean="0"/>
          </a:p>
          <a:p>
            <a:pPr>
              <a:lnSpc>
                <a:spcPct val="90000"/>
              </a:lnSpc>
            </a:pPr>
            <a:r>
              <a:rPr lang="en-US" sz="1500" dirty="0" smtClean="0"/>
              <a:t>Pubs:    </a:t>
            </a:r>
            <a:r>
              <a:rPr lang="en-US" sz="1500" dirty="0" smtClean="0">
                <a:hlinkClick r:id="rId4"/>
              </a:rPr>
              <a:t>https</a:t>
            </a:r>
            <a:r>
              <a:rPr lang="en-US" sz="1500" dirty="0">
                <a:hlinkClick r:id="rId4"/>
              </a:rPr>
              <a:t>://goo.gl/</a:t>
            </a:r>
            <a:r>
              <a:rPr lang="en-US" sz="1500" dirty="0" smtClean="0">
                <a:hlinkClick r:id="rId4"/>
              </a:rPr>
              <a:t>qNQAIq</a:t>
            </a:r>
            <a:endParaRPr lang="en-US" sz="1500" dirty="0" smtClean="0"/>
          </a:p>
          <a:p>
            <a:pPr>
              <a:lnSpc>
                <a:spcPct val="90000"/>
              </a:lnSpc>
            </a:pPr>
            <a:r>
              <a:rPr lang="en-US" sz="1500" dirty="0" smtClean="0"/>
              <a:t>Home page:  </a:t>
            </a:r>
            <a:r>
              <a:rPr lang="en-US" sz="1500" dirty="0" smtClean="0">
                <a:hlinkClick r:id="rId5"/>
              </a:rPr>
              <a:t>http</a:t>
            </a:r>
            <a:r>
              <a:rPr lang="en-US" sz="1500" dirty="0">
                <a:hlinkClick r:id="rId5"/>
              </a:rPr>
              <a:t>://</a:t>
            </a:r>
            <a:r>
              <a:rPr lang="en-US" sz="1500" dirty="0" smtClean="0">
                <a:hlinkClick r:id="rId5"/>
              </a:rPr>
              <a:t>menzies.us</a:t>
            </a:r>
            <a:r>
              <a:rPr lang="en-US" sz="1500" dirty="0" smtClean="0"/>
              <a:t> </a:t>
            </a:r>
            <a:endParaRPr lang="en-US" sz="1500" dirty="0"/>
          </a:p>
        </p:txBody>
      </p:sp>
      <p:sp>
        <p:nvSpPr>
          <p:cNvPr id="9" name="Rectangle 8"/>
          <p:cNvSpPr/>
          <p:nvPr/>
        </p:nvSpPr>
        <p:spPr>
          <a:xfrm>
            <a:off x="6742545" y="-80818"/>
            <a:ext cx="2759364" cy="8081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698500" y="1666875"/>
            <a:ext cx="4462375" cy="16487"/>
          </a:xfrm>
          <a:prstGeom prst="line">
            <a:avLst/>
          </a:prstGeom>
          <a:ln w="31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22070" y="2803520"/>
            <a:ext cx="4462375" cy="16487"/>
          </a:xfrm>
          <a:prstGeom prst="line">
            <a:avLst/>
          </a:prstGeom>
          <a:ln w="31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36801" y="5352482"/>
            <a:ext cx="4462375" cy="16487"/>
          </a:xfrm>
          <a:prstGeom prst="line">
            <a:avLst/>
          </a:prstGeom>
          <a:ln w="31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31595" y="4241795"/>
            <a:ext cx="4462375" cy="16487"/>
          </a:xfrm>
          <a:prstGeom prst="line">
            <a:avLst/>
          </a:prstGeom>
          <a:ln w="31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248" y="591854"/>
            <a:ext cx="4279136" cy="646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302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7000" contras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44132" y="313265"/>
            <a:ext cx="5520267" cy="5781753"/>
          </a:xfrm>
          <a:prstGeom prst="rect">
            <a:avLst/>
          </a:prstGeom>
          <a:ln w="57150" cmpd="sng">
            <a:solidFill>
              <a:schemeClr val="tx2">
                <a:lumMod val="7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089799" y="6056659"/>
            <a:ext cx="964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Yes. </a:t>
            </a:r>
            <a:endParaRPr lang="en-US" sz="36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750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55"/>
    </mc:Choice>
    <mc:Fallback>
      <p:transition xmlns:p14="http://schemas.microsoft.com/office/powerpoint/2010/main" spd="slow" advTm="1735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mshang.ca</a:t>
            </a:r>
            <a:r>
              <a:rPr lang="en-US" dirty="0"/>
              <a:t>/</a:t>
            </a:r>
            <a:r>
              <a:rPr lang="en-US" dirty="0" err="1"/>
              <a:t>syntree</a:t>
            </a:r>
            <a:r>
              <a:rPr lang="en-US" dirty="0"/>
              <a:t>/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[clustering [contexts [locality [transfer]]] </a:t>
            </a:r>
          </a:p>
          <a:p>
            <a:pPr marL="0" indent="0">
              <a:buNone/>
            </a:pPr>
            <a:r>
              <a:rPr lang="en-US" dirty="0"/>
              <a:t>[compression</a:t>
            </a:r>
          </a:p>
          <a:p>
            <a:pPr marL="0" indent="0">
              <a:buNone/>
            </a:pPr>
            <a:r>
              <a:rPr lang="en-US" dirty="0"/>
              <a:t> [prediction [planning  multi-goal optimization]</a:t>
            </a:r>
            <a:br>
              <a:rPr lang="en-US" dirty="0"/>
            </a:br>
            <a:r>
              <a:rPr lang="en-US" dirty="0"/>
              <a:t>   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[privacy [sharing [verification]]]</a:t>
            </a:r>
          </a:p>
          <a:p>
            <a:pPr marL="0" indent="0">
              <a:buNone/>
            </a:pPr>
            <a:r>
              <a:rPr lang="en-US" dirty="0"/>
              <a:t> [</a:t>
            </a:r>
            <a:r>
              <a:rPr lang="en-US" dirty="0" err="1"/>
              <a:t>anomalyDetection</a:t>
            </a:r>
            <a:r>
              <a:rPr lang="en-US" dirty="0"/>
              <a:t> </a:t>
            </a:r>
            <a:r>
              <a:rPr lang="en-US" dirty="0" err="1"/>
              <a:t>certificationEnvelope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</a:t>
            </a:r>
          </a:p>
          <a:p>
            <a:pPr marL="0" indent="0">
              <a:buNone/>
            </a:pPr>
            <a:r>
              <a:rPr lang="en-US" dirty="0"/>
              <a:t>  [</a:t>
            </a:r>
            <a:r>
              <a:rPr lang="en-US" dirty="0" err="1"/>
              <a:t>pollutionMarking</a:t>
            </a:r>
            <a:r>
              <a:rPr lang="en-US" dirty="0"/>
              <a:t> [</a:t>
            </a:r>
            <a:r>
              <a:rPr lang="en-US" dirty="0" err="1"/>
              <a:t>incrementalRepair</a:t>
            </a:r>
            <a:r>
              <a:rPr lang="en-US" dirty="0"/>
              <a:t> [streaming]]</a:t>
            </a:r>
          </a:p>
        </p:txBody>
      </p:sp>
    </p:spTree>
    <p:extLst>
      <p:ext uri="{BB962C8B-B14F-4D97-AF65-F5344CB8AC3E}">
        <p14:creationId xmlns:p14="http://schemas.microsoft.com/office/powerpoint/2010/main" val="17378888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371" y="541682"/>
            <a:ext cx="2696275" cy="1143000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/>
              <a:t>Code used in my</a:t>
            </a:r>
            <a:br>
              <a:rPr lang="en-US" sz="2000" dirty="0" smtClean="0"/>
            </a:br>
            <a:r>
              <a:rPr lang="en-US" sz="2000" dirty="0" smtClean="0"/>
              <a:t> last paper 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(1100 LOC of </a:t>
            </a:r>
            <a:r>
              <a:rPr lang="en-US" sz="2000" dirty="0"/>
              <a:t>P</a:t>
            </a:r>
            <a:r>
              <a:rPr lang="en-US" sz="2000" dirty="0" smtClean="0"/>
              <a:t>ython calling </a:t>
            </a:r>
            <a:r>
              <a:rPr lang="en-US" sz="2000" dirty="0" err="1" smtClean="0"/>
              <a:t>scikitlearn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987" y="63971"/>
            <a:ext cx="5964524" cy="62646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31" y="4540588"/>
            <a:ext cx="2696275" cy="175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507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5" y="1600201"/>
            <a:ext cx="3635593" cy="4525963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ECL: a higher-level set-based language (more succinct)</a:t>
            </a:r>
            <a:br>
              <a:rPr lang="en-US" sz="2400" dirty="0" smtClean="0"/>
            </a:br>
            <a:endParaRPr lang="en-US" sz="24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But if you can write it quick,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you can write it wrong, quick</a:t>
            </a:r>
            <a:r>
              <a:rPr lang="en-US" sz="1600" dirty="0" smtClean="0"/>
              <a:t>.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1600" dirty="0"/>
          </a:p>
          <a:p>
            <a:pPr>
              <a:spcBef>
                <a:spcPts val="0"/>
              </a:spcBef>
            </a:pPr>
            <a:r>
              <a:rPr lang="en-US" sz="2000" dirty="0" smtClean="0"/>
              <a:t>Implications for</a:t>
            </a:r>
          </a:p>
          <a:p>
            <a:pPr lvl="1">
              <a:spcBef>
                <a:spcPts val="0"/>
              </a:spcBef>
            </a:pPr>
            <a:r>
              <a:rPr lang="en-US" sz="1600" dirty="0" smtClean="0"/>
              <a:t>markets, ambulances, government policies, homeland security, toasters. Air safety, Nobel prizes, web-company advertising polices, do we take the family to Cairo for a holiday, </a:t>
            </a:r>
            <a:r>
              <a:rPr lang="en-US" sz="1600" dirty="0" err="1" smtClean="0"/>
              <a:t>etc</a:t>
            </a:r>
            <a:r>
              <a:rPr lang="en-US" sz="1600" dirty="0" smtClean="0"/>
              <a:t> </a:t>
            </a:r>
            <a:r>
              <a:rPr lang="en-US" sz="1600" dirty="0" err="1" smtClean="0"/>
              <a:t>etc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369" y="1360988"/>
            <a:ext cx="4920814" cy="504006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68313" y="444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UY" dirty="0" smtClean="0"/>
              <a:t>Note: not necessarily solved by higher-level languages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221891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79900" y="3604268"/>
            <a:ext cx="4673600" cy="1475733"/>
          </a:xfrm>
          <a:prstGeom prst="rect">
            <a:avLst/>
          </a:prstGeom>
          <a:noFill/>
          <a:ln w="762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279900" y="1501556"/>
            <a:ext cx="46736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/>
          </a:p>
          <a:p>
            <a:r>
              <a:rPr lang="en-US" sz="2000" b="1" dirty="0" smtClean="0"/>
              <a:t>Sheldon:  </a:t>
            </a:r>
            <a:r>
              <a:rPr lang="en-US" sz="2000" dirty="0" smtClean="0"/>
              <a:t>a </a:t>
            </a:r>
            <a:r>
              <a:rPr lang="en-US" sz="2000" dirty="0"/>
              <a:t>grand unified theory, insofar as it explains everything, will ipso facto explain neurobiology.</a:t>
            </a:r>
          </a:p>
          <a:p>
            <a:endParaRPr lang="en-US" sz="2000" dirty="0"/>
          </a:p>
          <a:p>
            <a:r>
              <a:rPr lang="en-US" sz="2000" b="1" dirty="0"/>
              <a:t>Amy:  </a:t>
            </a:r>
            <a:r>
              <a:rPr lang="en-US" sz="2000" dirty="0" smtClean="0"/>
              <a:t>Yes</a:t>
            </a:r>
            <a:r>
              <a:rPr lang="en-US" sz="2000" dirty="0"/>
              <a:t>, but if I’m </a:t>
            </a:r>
            <a:r>
              <a:rPr lang="en-US" sz="2000" dirty="0" smtClean="0"/>
              <a:t>successful….</a:t>
            </a:r>
          </a:p>
          <a:p>
            <a:endParaRPr lang="en-US" sz="2000" b="1" dirty="0">
              <a:solidFill>
                <a:srgbClr val="800000"/>
              </a:solidFill>
            </a:endParaRPr>
          </a:p>
          <a:p>
            <a:pPr algn="ctr"/>
            <a:r>
              <a:rPr lang="en-US" sz="2000" b="1" dirty="0" smtClean="0">
                <a:solidFill>
                  <a:srgbClr val="800000"/>
                </a:solidFill>
              </a:rPr>
              <a:t>I </a:t>
            </a:r>
            <a:r>
              <a:rPr lang="en-US" sz="2000" b="1" dirty="0">
                <a:solidFill>
                  <a:srgbClr val="800000"/>
                </a:solidFill>
              </a:rPr>
              <a:t>will be able to map and reproduce your thought processes in deriving a grand unified theory, and therefore, subsume your conclusions under my paradigm.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6000" contrast="-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56" y="1603156"/>
            <a:ext cx="3781644" cy="3781644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Recall the words of</a:t>
            </a:r>
            <a:br>
              <a:rPr lang="en-US" dirty="0" smtClean="0"/>
            </a:br>
            <a:r>
              <a:rPr lang="en-US" dirty="0" smtClean="0"/>
              <a:t>Dr. Amy Farrar Fowler, Ph.D.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1182" y="5497282"/>
            <a:ext cx="2679502" cy="7386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+mj-lt"/>
                <a:cs typeface="Wawati TC Regular"/>
              </a:rPr>
              <a:t>Apologies to fans of the BBT: </a:t>
            </a:r>
          </a:p>
          <a:p>
            <a:pPr algn="ctr"/>
            <a:r>
              <a:rPr lang="en-US" sz="1400" dirty="0" smtClean="0">
                <a:latin typeface="+mj-lt"/>
                <a:cs typeface="Wawati TC Regular"/>
              </a:rPr>
              <a:t>This conversation occurred in JPL,  </a:t>
            </a:r>
          </a:p>
          <a:p>
            <a:pPr algn="ctr"/>
            <a:r>
              <a:rPr lang="en-US" sz="1400" dirty="0" smtClean="0">
                <a:latin typeface="+mj-lt"/>
                <a:cs typeface="Wawati TC Regular"/>
              </a:rPr>
              <a:t>cafeteria, not Amy’s flat</a:t>
            </a:r>
            <a:endParaRPr lang="en-US" sz="1400" dirty="0">
              <a:latin typeface="+mj-lt"/>
              <a:cs typeface="Wawati TC Regular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300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687498" y="-387455"/>
            <a:ext cx="2777349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qb2u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52" y="317473"/>
            <a:ext cx="6439221" cy="622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22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582"/>
            <a:ext cx="83820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WHERE  =  fast analog for PCA</a:t>
            </a:r>
            <a:br>
              <a:rPr lang="en-US" sz="3600" dirty="0" smtClean="0"/>
            </a:br>
            <a:r>
              <a:rPr lang="en-US" sz="3600" dirty="0" smtClean="0"/>
              <a:t>(so WHERE is a heuristic spectral learner)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475" y="1704946"/>
            <a:ext cx="5152143" cy="3743354"/>
          </a:xfrm>
          <a:prstGeom prst="rect">
            <a:avLst/>
          </a:prstGeom>
        </p:spPr>
      </p:pic>
      <p:sp>
        <p:nvSpPr>
          <p:cNvPr id="5" name="Slide Number Placeholder 5"/>
          <p:cNvSpPr txBox="1">
            <a:spLocks/>
          </p:cNvSpPr>
          <p:nvPr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86000" y="576369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Spectral learners :  </a:t>
            </a:r>
            <a:r>
              <a:rPr lang="en-US" dirty="0"/>
              <a:t>works on eigenvectors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combine related </a:t>
            </a:r>
            <a:r>
              <a:rPr lang="en-US" dirty="0" smtClean="0"/>
              <a:t>influences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ignore </a:t>
            </a:r>
            <a:r>
              <a:rPr lang="en-US" dirty="0"/>
              <a:t>outliers and irrelevancies</a:t>
            </a:r>
          </a:p>
        </p:txBody>
      </p:sp>
    </p:spTree>
    <p:extLst>
      <p:ext uri="{BB962C8B-B14F-4D97-AF65-F5344CB8AC3E}">
        <p14:creationId xmlns:p14="http://schemas.microsoft.com/office/powerpoint/2010/main" val="2750450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Better SE = better data science </a:t>
            </a:r>
            <a:br>
              <a:rPr lang="en-US" dirty="0" smtClean="0"/>
            </a:br>
            <a:r>
              <a:rPr lang="en-US" dirty="0" smtClean="0"/>
              <a:t>= better 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23525"/>
            <a:ext cx="3302000" cy="452596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A data scientist </a:t>
            </a:r>
            <a:r>
              <a:rPr lang="en-US" sz="2400" dirty="0" err="1" smtClean="0"/>
              <a:t>isa</a:t>
            </a:r>
            <a:r>
              <a:rPr lang="en-US" sz="2400" dirty="0" smtClean="0"/>
              <a:t> engineer</a:t>
            </a:r>
          </a:p>
          <a:p>
            <a:pPr lvl="1"/>
            <a:r>
              <a:rPr lang="en-US" sz="2000" dirty="0" smtClean="0"/>
              <a:t>Delivering, under constraints, to acceptable quality standards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r>
              <a:rPr lang="en-US" sz="2400" dirty="0" smtClean="0"/>
              <a:t>A data scientist </a:t>
            </a:r>
            <a:r>
              <a:rPr lang="en-US" sz="2400" dirty="0" err="1" smtClean="0"/>
              <a:t>isa</a:t>
            </a:r>
            <a:r>
              <a:rPr lang="en-US" sz="2400" dirty="0" smtClean="0"/>
              <a:t> software developer</a:t>
            </a:r>
          </a:p>
          <a:p>
            <a:pPr lvl="1"/>
            <a:r>
              <a:rPr lang="en-US" sz="2000" dirty="0" smtClean="0"/>
              <a:t>Complex scripts, test-driven development, version control</a:t>
            </a:r>
            <a:endParaRPr lang="en-US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023525"/>
            <a:ext cx="3479800" cy="6223000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A data scientist </a:t>
            </a:r>
            <a:r>
              <a:rPr lang="en-US" sz="2400" dirty="0" err="1" smtClean="0"/>
              <a:t>isa</a:t>
            </a:r>
            <a:r>
              <a:rPr lang="en-US" sz="2400" dirty="0" smtClean="0"/>
              <a:t> requirements engineering</a:t>
            </a:r>
          </a:p>
          <a:p>
            <a:pPr lvl="1"/>
            <a:r>
              <a:rPr lang="en-US" sz="2000" dirty="0" smtClean="0"/>
              <a:t>Understanding and navigating and trading off between user goals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A data scientist </a:t>
            </a:r>
            <a:r>
              <a:rPr lang="en-US" sz="2400" dirty="0" err="1" smtClean="0"/>
              <a:t>isa</a:t>
            </a:r>
            <a:r>
              <a:rPr lang="en-US" sz="2400" dirty="0" smtClean="0"/>
              <a:t> agile programmer</a:t>
            </a:r>
          </a:p>
          <a:p>
            <a:pPr lvl="1"/>
            <a:r>
              <a:rPr lang="en-US" sz="2000" dirty="0" smtClean="0"/>
              <a:t>Uses feedback from writing, running code and query results to constantly revise goals and code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-12700" y="1552532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Data scientist </a:t>
            </a:r>
            <a:r>
              <a:rPr lang="en-US" sz="2000" b="1" dirty="0" err="1" smtClean="0">
                <a:solidFill>
                  <a:schemeClr val="bg1"/>
                </a:solidFill>
              </a:rPr>
              <a:t>isa</a:t>
            </a:r>
            <a:r>
              <a:rPr lang="en-US" sz="2000" b="1" dirty="0" smtClean="0">
                <a:solidFill>
                  <a:schemeClr val="bg1"/>
                </a:solidFill>
              </a:rPr>
              <a:t> software engineering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775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788"/>
    </mc:Choice>
    <mc:Fallback>
      <p:transition xmlns:p14="http://schemas.microsoft.com/office/powerpoint/2010/main" spd="slow" advTm="7278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 algn="ctr"/>
            <a:r>
              <a:rPr lang="en-US" sz="4400" dirty="0" smtClean="0"/>
              <a:t>Software mediates what we see and how we act in the world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35664"/>
            <a:ext cx="4038600" cy="4525963"/>
          </a:xfrm>
        </p:spPr>
        <p:txBody>
          <a:bodyPr>
            <a:normAutofit fontScale="70000" lnSpcReduction="20000"/>
          </a:bodyPr>
          <a:lstStyle/>
          <a:p>
            <a:pPr marL="287338" lvl="1" indent="-287338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Silicon </a:t>
            </a:r>
            <a:r>
              <a:rPr lang="en-US" dirty="0"/>
              <a:t>valley developers view every new feature as  an experiment</a:t>
            </a:r>
            <a:r>
              <a:rPr lang="en-US" dirty="0" smtClean="0"/>
              <a:t>, to </a:t>
            </a:r>
            <a:r>
              <a:rPr lang="en-US" dirty="0"/>
              <a:t>be tested within some mash </a:t>
            </a:r>
            <a:r>
              <a:rPr lang="en-US" dirty="0" smtClean="0"/>
              <a:t>up.</a:t>
            </a:r>
            <a:br>
              <a:rPr lang="en-US" dirty="0" smtClean="0"/>
            </a:br>
            <a:endParaRPr lang="en-US" dirty="0"/>
          </a:p>
          <a:p>
            <a:pPr marL="287338" lvl="1" indent="-287338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Chemists </a:t>
            </a:r>
            <a:r>
              <a:rPr lang="en-US" dirty="0"/>
              <a:t>win  Nobel Prize for  software </a:t>
            </a:r>
            <a:r>
              <a:rPr lang="en-US" dirty="0" err="1" smtClean="0"/>
              <a:t>sims</a:t>
            </a:r>
            <a:r>
              <a:rPr lang="en-US" dirty="0" smtClean="0"/>
              <a:t>  </a:t>
            </a:r>
            <a:r>
              <a:rPr lang="en-US" dirty="0" smtClean="0">
                <a:hlinkClick r:id="rId2"/>
              </a:rPr>
              <a:t>http://goo.gl</a:t>
            </a:r>
            <a:r>
              <a:rPr lang="en-US" dirty="0">
                <a:hlinkClick r:id="rId2"/>
              </a:rPr>
              <a:t>/</a:t>
            </a:r>
            <a:r>
              <a:rPr lang="en-US" dirty="0" smtClean="0">
                <a:hlinkClick r:id="rId2"/>
              </a:rPr>
              <a:t>Lwensc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/>
          </a:p>
          <a:p>
            <a:pPr marL="287338" lvl="1" indent="-287338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Engineers </a:t>
            </a:r>
            <a:r>
              <a:rPr lang="en-US" dirty="0"/>
              <a:t>use software to </a:t>
            </a:r>
            <a:r>
              <a:rPr lang="en-US" dirty="0" smtClean="0"/>
              <a:t>optical tweezers</a:t>
            </a:r>
            <a:r>
              <a:rPr lang="en-US" dirty="0"/>
              <a:t>, radiation </a:t>
            </a:r>
            <a:r>
              <a:rPr lang="en-US" dirty="0" smtClean="0"/>
              <a:t>therapy, remote </a:t>
            </a:r>
            <a:r>
              <a:rPr lang="en-US" dirty="0"/>
              <a:t>sensing, </a:t>
            </a:r>
            <a:r>
              <a:rPr lang="en-US" dirty="0" smtClean="0"/>
              <a:t> chip design,  </a:t>
            </a:r>
            <a:r>
              <a:rPr lang="en-US" dirty="0" smtClean="0">
                <a:hlinkClick r:id="rId3"/>
              </a:rPr>
              <a:t>http://goo.gl</a:t>
            </a:r>
            <a:r>
              <a:rPr lang="en-US" dirty="0">
                <a:hlinkClick r:id="rId3"/>
              </a:rPr>
              <a:t>/</a:t>
            </a:r>
            <a:r>
              <a:rPr lang="en-US" dirty="0" smtClean="0">
                <a:hlinkClick r:id="rId3"/>
              </a:rPr>
              <a:t>qBMyIZ</a:t>
            </a:r>
            <a:r>
              <a:rPr lang="en-US" dirty="0" smtClean="0"/>
              <a:t>  </a:t>
            </a:r>
            <a:br>
              <a:rPr lang="en-US" dirty="0" smtClean="0"/>
            </a:br>
            <a:endParaRPr lang="en-US" dirty="0"/>
          </a:p>
          <a:p>
            <a:pPr marL="287338" lvl="1" indent="-287338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Web </a:t>
            </a:r>
            <a:r>
              <a:rPr lang="en-US" dirty="0"/>
              <a:t>analysts use software  to analyze </a:t>
            </a:r>
            <a:r>
              <a:rPr lang="en-US" dirty="0" smtClean="0"/>
              <a:t>clickstreams to improve </a:t>
            </a:r>
            <a:r>
              <a:rPr lang="en-US" dirty="0"/>
              <a:t>sales and marketing strategies; </a:t>
            </a:r>
            <a:r>
              <a:rPr lang="en-US" dirty="0" smtClean="0">
                <a:hlinkClick r:id="rId4"/>
              </a:rPr>
              <a:t>http://goo.gl</a:t>
            </a:r>
            <a:r>
              <a:rPr lang="en-US" dirty="0">
                <a:hlinkClick r:id="rId4"/>
              </a:rPr>
              <a:t>/</a:t>
            </a:r>
            <a:r>
              <a:rPr lang="en-US" dirty="0" smtClean="0">
                <a:hlinkClick r:id="rId4"/>
              </a:rPr>
              <a:t>b26CfY</a:t>
            </a:r>
            <a:r>
              <a:rPr lang="en-US" dirty="0" smtClean="0"/>
              <a:t> </a:t>
            </a:r>
            <a:endParaRPr lang="en-US" dirty="0"/>
          </a:p>
          <a:p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735664"/>
            <a:ext cx="4275667" cy="4525963"/>
          </a:xfrm>
        </p:spPr>
        <p:txBody>
          <a:bodyPr>
            <a:normAutofit fontScale="70000" lnSpcReduction="20000"/>
          </a:bodyPr>
          <a:lstStyle/>
          <a:p>
            <a:pPr marL="287338" lvl="1" indent="-287338">
              <a:lnSpc>
                <a:spcPct val="110000"/>
              </a:lnSpc>
              <a:buFont typeface="+mj-lt"/>
              <a:buAutoNum type="arabicPeriod" startAt="5"/>
            </a:pPr>
            <a:r>
              <a:rPr lang="en-US" dirty="0" smtClean="0"/>
              <a:t>Stock traders </a:t>
            </a:r>
            <a:r>
              <a:rPr lang="en-US" dirty="0"/>
              <a:t>write software to </a:t>
            </a:r>
            <a:r>
              <a:rPr lang="en-US" dirty="0" smtClean="0"/>
              <a:t>simulate </a:t>
            </a:r>
            <a:r>
              <a:rPr lang="en-US" dirty="0"/>
              <a:t>trading strategies </a:t>
            </a:r>
            <a:r>
              <a:rPr lang="en-US" dirty="0" smtClean="0"/>
              <a:t>   </a:t>
            </a:r>
            <a:r>
              <a:rPr lang="en-US" dirty="0">
                <a:hlinkClick r:id="rId5"/>
              </a:rPr>
              <a:t>http://www.quantopian.com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</a:p>
          <a:p>
            <a:pPr marL="287338" lvl="1" indent="-287338">
              <a:lnSpc>
                <a:spcPct val="110000"/>
              </a:lnSpc>
              <a:buFont typeface="+mj-lt"/>
              <a:buAutoNum type="arabicPeriod" startAt="5"/>
            </a:pPr>
            <a:r>
              <a:rPr lang="en-US" dirty="0"/>
              <a:t>Analysts write software  to mine   labor statistics data </a:t>
            </a:r>
            <a:r>
              <a:rPr lang="en-US" dirty="0" smtClean="0"/>
              <a:t>to review proposed </a:t>
            </a:r>
            <a:r>
              <a:rPr lang="en-US" dirty="0" err="1" smtClean="0"/>
              <a:t>gov</a:t>
            </a:r>
            <a:r>
              <a:rPr lang="en-US" dirty="0" smtClean="0"/>
              <a:t> policies </a:t>
            </a:r>
            <a:r>
              <a:rPr lang="en-US" dirty="0">
                <a:hlinkClick r:id="rId6"/>
              </a:rPr>
              <a:t>http://goo.gl/X4kgnc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287338" lvl="1" indent="-287338">
              <a:lnSpc>
                <a:spcPct val="110000"/>
              </a:lnSpc>
              <a:buFont typeface="+mj-lt"/>
              <a:buAutoNum type="arabicPeriod" startAt="5"/>
            </a:pPr>
            <a:r>
              <a:rPr lang="en-US" dirty="0"/>
              <a:t>Journalists use software   to analyze economic </a:t>
            </a:r>
            <a:r>
              <a:rPr lang="en-US" dirty="0" smtClean="0"/>
              <a:t>data, make </a:t>
            </a:r>
            <a:r>
              <a:rPr lang="en-US" dirty="0"/>
              <a:t>visualizations </a:t>
            </a:r>
            <a:r>
              <a:rPr lang="en-US" dirty="0" smtClean="0"/>
              <a:t>of their news </a:t>
            </a:r>
            <a:r>
              <a:rPr lang="en-US" dirty="0"/>
              <a:t>stories </a:t>
            </a:r>
            <a:r>
              <a:rPr lang="en-US" dirty="0">
                <a:hlinkClick r:id="rId7"/>
              </a:rPr>
              <a:t>http://fivethirtyeight.com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287338" lvl="1" indent="-287338">
              <a:lnSpc>
                <a:spcPct val="120000"/>
              </a:lnSpc>
              <a:buFont typeface="+mj-lt"/>
              <a:buAutoNum type="arabicPeriod" startAt="5"/>
            </a:pPr>
            <a:r>
              <a:rPr lang="en-US" dirty="0" smtClean="0"/>
              <a:t>In London </a:t>
            </a:r>
            <a:r>
              <a:rPr lang="en-US" dirty="0"/>
              <a:t>or New </a:t>
            </a:r>
            <a:r>
              <a:rPr lang="en-US" dirty="0" smtClean="0"/>
              <a:t>York,  ambulances wait for </a:t>
            </a:r>
            <a:r>
              <a:rPr lang="en-US" dirty="0"/>
              <a:t>your call at a location </a:t>
            </a:r>
            <a:r>
              <a:rPr lang="en-US" dirty="0" smtClean="0"/>
              <a:t>determined </a:t>
            </a:r>
            <a:r>
              <a:rPr lang="en-US" dirty="0"/>
              <a:t>by a software model </a:t>
            </a:r>
            <a:r>
              <a:rPr lang="en-US" dirty="0">
                <a:hlinkClick r:id="rId8"/>
              </a:rPr>
              <a:t>http://goo.gl/8SMd1p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85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301"/>
    </mc:Choice>
    <mc:Fallback>
      <p:transition xmlns:p14="http://schemas.microsoft.com/office/powerpoint/2010/main" spd="slow" advTm="6030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lvl="1" algn="ctr"/>
            <a:r>
              <a:rPr lang="en-US" sz="4400" dirty="0" smtClean="0"/>
              <a:t>Important to understand how software can divides us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447963"/>
            <a:ext cx="8686800" cy="44369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11500" y="5949775"/>
            <a:ext cx="3962400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See </a:t>
            </a:r>
            <a:r>
              <a:rPr lang="en-US" sz="1600" dirty="0" smtClean="0"/>
              <a:t>also “Facebook </a:t>
            </a:r>
            <a:r>
              <a:rPr lang="en-US" sz="1600" dirty="0"/>
              <a:t>emotion study breached ethical guidelines, researchers </a:t>
            </a:r>
            <a:r>
              <a:rPr lang="en-US" sz="1600" dirty="0" smtClean="0"/>
              <a:t>say” June 30, 2014, The Guardian  </a:t>
            </a:r>
            <a:r>
              <a:rPr lang="en-US" sz="1600" dirty="0"/>
              <a:t>http://</a:t>
            </a:r>
            <a:r>
              <a:rPr lang="en-US" sz="1600" dirty="0" err="1"/>
              <a:t>goo.gl</a:t>
            </a:r>
            <a:r>
              <a:rPr lang="en-US" sz="1600" dirty="0"/>
              <a:t>/</a:t>
            </a:r>
            <a:r>
              <a:rPr lang="en-US" sz="1600" dirty="0" err="1"/>
              <a:t>gTRkmp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37392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593"/>
    </mc:Choice>
    <mc:Fallback>
      <p:transition xmlns:p14="http://schemas.microsoft.com/office/powerpoint/2010/main" spd="slow" advTm="4459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9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6766</TotalTime>
  <Words>2356</Words>
  <Application>Microsoft Macintosh PowerPoint</Application>
  <PresentationFormat>On-screen Show (4:3)</PresentationFormat>
  <Paragraphs>474</Paragraphs>
  <Slides>65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Office Theme</vt:lpstr>
      <vt:lpstr> </vt:lpstr>
      <vt:lpstr>PowerPoint Presentation</vt:lpstr>
      <vt:lpstr>PowerPoint Presentation</vt:lpstr>
      <vt:lpstr>Data mining tools should,  and can, do much more</vt:lpstr>
      <vt:lpstr>Today’s topic: Software tools for “citizen scientists”</vt:lpstr>
      <vt:lpstr>PowerPoint Presentation</vt:lpstr>
      <vt:lpstr>Better SE = better data science  = better science</vt:lpstr>
      <vt:lpstr>Software mediates what we see and how we act in the world</vt:lpstr>
      <vt:lpstr>Important to understand how software can divides us</vt:lpstr>
      <vt:lpstr>Software engineering researchers just studying software is like astronomers just studying telescopes.</vt:lpstr>
      <vt:lpstr>In this talk:  Data Mining: the missing tools</vt:lpstr>
      <vt:lpstr>Not in this talk:  not what everyone else is talking about</vt:lpstr>
      <vt:lpstr>PowerPoint Presentation</vt:lpstr>
      <vt:lpstr>If it works, try to make it better</vt:lpstr>
      <vt:lpstr>PowerPoint Presentation</vt:lpstr>
      <vt:lpstr> </vt:lpstr>
      <vt:lpstr>So many data repositories</vt:lpstr>
      <vt:lpstr>PowerPoint Presentation</vt:lpstr>
      <vt:lpstr>PowerPoint Presentation</vt:lpstr>
      <vt:lpstr>Models have “certification envelopes” </vt:lpstr>
      <vt:lpstr>Lessons learned</vt:lpstr>
      <vt:lpstr>Locality matters (what is true there may not be true here)</vt:lpstr>
      <vt:lpstr>Lessons learned</vt:lpstr>
      <vt:lpstr>Sharing matters  </vt:lpstr>
      <vt:lpstr>Lessons learned</vt:lpstr>
      <vt:lpstr>Transfer matters (and is possible)</vt:lpstr>
      <vt:lpstr>Lessons learned</vt:lpstr>
      <vt:lpstr>Compression and privacy matter</vt:lpstr>
      <vt:lpstr>Lessons learned</vt:lpstr>
      <vt:lpstr>Lessons learned</vt:lpstr>
      <vt:lpstr>A hierarchy of services</vt:lpstr>
      <vt:lpstr>PowerPoint Presentation</vt:lpstr>
      <vt:lpstr>Based on WHERE:  O(N) top-down divisive clusterings</vt:lpstr>
      <vt:lpstr>A hierarchy of services</vt:lpstr>
      <vt:lpstr>Locality and transfer</vt:lpstr>
      <vt:lpstr>A hierarchy of services</vt:lpstr>
      <vt:lpstr>PowerPoint Presentation</vt:lpstr>
      <vt:lpstr>By the way, remember the RHS tree: we’ll be using it a lot</vt:lpstr>
      <vt:lpstr>compression  prediction</vt:lpstr>
      <vt:lpstr>prediction  planning</vt:lpstr>
      <vt:lpstr>compression  optimization</vt:lpstr>
      <vt:lpstr>A hierarchy of services</vt:lpstr>
      <vt:lpstr>compression  privacy </vt:lpstr>
      <vt:lpstr>Privacy  sharing</vt:lpstr>
      <vt:lpstr>Sharing  verification?</vt:lpstr>
      <vt:lpstr>A hierarchy of services</vt:lpstr>
      <vt:lpstr>compression  anomaly detection</vt:lpstr>
      <vt:lpstr>anomaly detection  certification envelope</vt:lpstr>
      <vt:lpstr>anomaly detection  pollution marking</vt:lpstr>
      <vt:lpstr>pollution marking  incremental repair</vt:lpstr>
      <vt:lpstr>incremental repair  streaming</vt:lpstr>
      <vt:lpstr>A hierarchy of services</vt:lpstr>
      <vt:lpstr>PowerPoint Presentation</vt:lpstr>
      <vt:lpstr> Confucius: “Study the past if  you would define the future.”</vt:lpstr>
      <vt:lpstr> Confucius: “Study the past if  you would define the future.”</vt:lpstr>
      <vt:lpstr>To find the future,  extrapolate the past</vt:lpstr>
      <vt:lpstr>This talk</vt:lpstr>
      <vt:lpstr>End of my tale tail</vt:lpstr>
      <vt:lpstr>About me</vt:lpstr>
      <vt:lpstr>http://mshang.ca/syntree/</vt:lpstr>
      <vt:lpstr>Code used in my  last paper   (1100 LOC of Python calling scikitlearn)</vt:lpstr>
      <vt:lpstr>PowerPoint Presentation</vt:lpstr>
      <vt:lpstr>PowerPoint Presentation</vt:lpstr>
      <vt:lpstr>PowerPoint Presentation</vt:lpstr>
      <vt:lpstr>WHERE  =  fast analog for PCA (so WHERE is a heuristic spectral learner)</vt:lpstr>
    </vt:vector>
  </TitlesOfParts>
  <Company>NC State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Menzies</dc:creator>
  <cp:lastModifiedBy>Tim Menzies</cp:lastModifiedBy>
  <cp:revision>1223</cp:revision>
  <dcterms:created xsi:type="dcterms:W3CDTF">2015-08-29T21:53:46Z</dcterms:created>
  <dcterms:modified xsi:type="dcterms:W3CDTF">2015-10-06T00:04:32Z</dcterms:modified>
</cp:coreProperties>
</file>